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sldIdLst>
    <p:sldId id="315" r:id="rId2"/>
    <p:sldId id="265" r:id="rId3"/>
    <p:sldId id="595" r:id="rId4"/>
    <p:sldId id="257" r:id="rId5"/>
    <p:sldId id="577" r:id="rId6"/>
    <p:sldId id="576" r:id="rId7"/>
    <p:sldId id="263" r:id="rId8"/>
    <p:sldId id="279" r:id="rId9"/>
    <p:sldId id="283" r:id="rId10"/>
    <p:sldId id="269" r:id="rId11"/>
    <p:sldId id="280" r:id="rId12"/>
    <p:sldId id="467" r:id="rId13"/>
    <p:sldId id="264" r:id="rId14"/>
    <p:sldId id="282" r:id="rId15"/>
    <p:sldId id="295" r:id="rId16"/>
    <p:sldId id="559" r:id="rId17"/>
    <p:sldId id="267" r:id="rId18"/>
    <p:sldId id="599" r:id="rId19"/>
    <p:sldId id="272" r:id="rId20"/>
    <p:sldId id="558" r:id="rId21"/>
    <p:sldId id="589" r:id="rId22"/>
    <p:sldId id="581" r:id="rId23"/>
    <p:sldId id="582" r:id="rId24"/>
    <p:sldId id="469" r:id="rId25"/>
    <p:sldId id="584" r:id="rId26"/>
    <p:sldId id="585" r:id="rId27"/>
    <p:sldId id="586" r:id="rId28"/>
    <p:sldId id="362" r:id="rId29"/>
    <p:sldId id="598" r:id="rId30"/>
    <p:sldId id="258" r:id="rId31"/>
    <p:sldId id="259" r:id="rId32"/>
    <p:sldId id="580" r:id="rId33"/>
    <p:sldId id="288" r:id="rId34"/>
    <p:sldId id="597" r:id="rId35"/>
    <p:sldId id="324" r:id="rId36"/>
    <p:sldId id="590" r:id="rId37"/>
    <p:sldId id="563" r:id="rId38"/>
    <p:sldId id="591" r:id="rId39"/>
    <p:sldId id="596" r:id="rId40"/>
    <p:sldId id="593" r:id="rId41"/>
    <p:sldId id="403" r:id="rId42"/>
    <p:sldId id="565" r:id="rId43"/>
    <p:sldId id="396" r:id="rId44"/>
    <p:sldId id="398" r:id="rId45"/>
    <p:sldId id="569" r:id="rId46"/>
    <p:sldId id="570" r:id="rId47"/>
    <p:sldId id="571" r:id="rId48"/>
    <p:sldId id="572" r:id="rId49"/>
    <p:sldId id="299" r:id="rId50"/>
    <p:sldId id="300" r:id="rId51"/>
    <p:sldId id="305" r:id="rId52"/>
    <p:sldId id="311" r:id="rId53"/>
    <p:sldId id="401" r:id="rId54"/>
    <p:sldId id="270" r:id="rId55"/>
    <p:sldId id="560" r:id="rId56"/>
    <p:sldId id="271" r:id="rId57"/>
    <p:sldId id="592" r:id="rId58"/>
    <p:sldId id="600" r:id="rId59"/>
    <p:sldId id="579" r:id="rId6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3EF0E-0BAD-4D1D-B271-9B61D49CE413}" type="datetimeFigureOut">
              <a:rPr lang="hu-HU" smtClean="0"/>
              <a:t>2019.03.07.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DFA9B-9FEF-4C38-AFD1-3EA7D16FD42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1104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081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Egyedek közötti verseny a tápanyagért, vízért, fényért. Amerikai farmer (35 t/ha) szerint a legfontosabb a homogén növényállomány.</a:t>
            </a:r>
          </a:p>
        </p:txBody>
      </p:sp>
      <p:sp>
        <p:nvSpPr>
          <p:cNvPr id="29082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861AF1-CCAA-4678-9092-2578DFA1BB8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548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Diakép helye 1">
            <a:extLst>
              <a:ext uri="{FF2B5EF4-FFF2-40B4-BE49-F238E27FC236}">
                <a16:creationId xmlns="" xmlns:a16="http://schemas.microsoft.com/office/drawing/2014/main" id="{66EA3247-DEE2-49E2-9AC4-95883AFE61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2563" name="Jegyzetek helye 2">
            <a:extLst>
              <a:ext uri="{FF2B5EF4-FFF2-40B4-BE49-F238E27FC236}">
                <a16:creationId xmlns="" xmlns:a16="http://schemas.microsoft.com/office/drawing/2014/main" id="{9172B6B1-5D24-454E-9027-B5576CE8A62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A nitroszomonasz (ammoniumból nitrit és a nitrobakter baktériumok a nitritből nitrát ion N-talakít át, ami lemosódhat, vagy a denitrifikáció útján elillan, igy nem tud hasznosulni a növény számára.</a:t>
            </a:r>
          </a:p>
        </p:txBody>
      </p:sp>
      <p:sp>
        <p:nvSpPr>
          <p:cNvPr id="322564" name="Dia számának helye 3">
            <a:extLst>
              <a:ext uri="{FF2B5EF4-FFF2-40B4-BE49-F238E27FC236}">
                <a16:creationId xmlns="" xmlns:a16="http://schemas.microsoft.com/office/drawing/2014/main" id="{4FEFE25D-70F1-497C-B29F-2E5972FA9E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7421FB2-78CB-44E3-96DE-AA443BE4FCA5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iakép helye 1">
            <a:extLst>
              <a:ext uri="{FF2B5EF4-FFF2-40B4-BE49-F238E27FC236}">
                <a16:creationId xmlns="" xmlns:a16="http://schemas.microsoft.com/office/drawing/2014/main" id="{6DE95D33-60D8-4A99-88C0-06B5DB3F86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Jegyzetek helye 2">
            <a:extLst>
              <a:ext uri="{FF2B5EF4-FFF2-40B4-BE49-F238E27FC236}">
                <a16:creationId xmlns="" xmlns:a16="http://schemas.microsoft.com/office/drawing/2014/main" id="{56762BB3-F370-4A6B-A6B0-A5E192EDDA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u-HU" altLang="en-US"/>
              <a:t>From 2014 september farmers have to comply strict regulations concerning N application</a:t>
            </a:r>
          </a:p>
          <a:p>
            <a:pPr eaLnBrk="1" hangingPunct="1">
              <a:spcBef>
                <a:spcPct val="0"/>
              </a:spcBef>
            </a:pPr>
            <a:r>
              <a:rPr lang="hu-HU" altLang="en-US"/>
              <a:t>Maximum by manure: 170 kg/ha 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2532" name="Dia számának helye 3">
            <a:extLst>
              <a:ext uri="{FF2B5EF4-FFF2-40B4-BE49-F238E27FC236}">
                <a16:creationId xmlns="" xmlns:a16="http://schemas.microsoft.com/office/drawing/2014/main" id="{92ACABBE-6E00-4839-950E-84FBA7715F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78E7B83-BECC-4CA4-857A-AA930D4FBE9B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429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Az általunk javasolt technológiák gazdasági mérettől függetlenül mindenki számára adaptálhatók, minden gazdaság számára van ajánlatunk.</a:t>
            </a:r>
          </a:p>
          <a:p>
            <a:r>
              <a:rPr lang="hu-HU" altLang="hu-HU"/>
              <a:t>A KITE minden technológiai ajánlása az országban több helyszínen beállított kísérletek segítségével került kialakításra. Az ajánlott inputok agronómiai hatékonysága minden esetben ellenőrzött. A területteljesítmény az agronómiai-műszaki technológiák összehangolásával növelhető (erre egyedül a KITE képes az országban). Az általunk ajánlott technológiai elemek a precíziós gazdálkodásba is beilleszthetőek, aki ebbe az irányba tervez fejleszteni, azt a KITE input, műszaki, szolgáltatási és szaktanácsadási oldalról is támogatja.</a:t>
            </a:r>
            <a:endParaRPr lang="en-US" altLang="hu-HU"/>
          </a:p>
        </p:txBody>
      </p:sp>
      <p:sp>
        <p:nvSpPr>
          <p:cNvPr id="6349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DF99AC-CB8A-49B6-AA78-03FC6DCEC28C}" type="slidenum">
              <a:rPr lang="en-US" altLang="en-US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9021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Az általunk javasolt technológiák gazdasági mérettől függetlenül mindenki számára adaptálhatók, minden gazdaság számára van ajánlatunk.</a:t>
            </a:r>
          </a:p>
          <a:p>
            <a:r>
              <a:rPr lang="hu-HU" altLang="hu-HU"/>
              <a:t>A KITE minden technológiai ajánlása az országban több helyszínen beállított kísérletek segítségével került kialakításra. Az ajánlott inputok agronómiai hatékonysága minden esetben ellenőrzött. A területteljesítmény az agronómiai-műszaki technológiák összehangolásával növelhető (erre egyedül a KITE képes az országban). Az általunk ajánlott technológiai elemek a precíziós gazdálkodásba is beilleszthetőek, aki ebbe az irányba tervez fejleszteni, azt a KITE input, műszaki, szolgáltatási és szaktanácsadási oldalról is támogatja.</a:t>
            </a:r>
            <a:endParaRPr lang="en-US" altLang="hu-HU"/>
          </a:p>
        </p:txBody>
      </p:sp>
      <p:sp>
        <p:nvSpPr>
          <p:cNvPr id="6349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DF99AC-CB8A-49B6-AA78-03FC6DCEC28C}" type="slidenum">
              <a:rPr lang="en-US" altLang="en-US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992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Az általunk javasolt technológiák gazdasági mérettől függetlenül mindenki számára adaptálhatók, minden gazdaság számára van ajánlatunk.</a:t>
            </a:r>
          </a:p>
          <a:p>
            <a:r>
              <a:rPr lang="hu-HU" altLang="hu-HU"/>
              <a:t>A KITE minden technológiai ajánlása az országban több helyszínen beállított kísérletek segítségével került kialakításra. Az ajánlott inputok agronómiai hatékonysága minden esetben ellenőrzött. A területteljesítmény az agronómiai-műszaki technológiák összehangolásával növelhető (erre egyedül a KITE képes az országban). Az általunk ajánlott technológiai elemek a precíziós gazdálkodásba is beilleszthetőek, aki ebbe az irányba tervez fejleszteni, azt a KITE input, műszaki, szolgáltatási és szaktanácsadási oldalról is támogatja.</a:t>
            </a:r>
            <a:endParaRPr lang="en-US" altLang="hu-HU"/>
          </a:p>
        </p:txBody>
      </p:sp>
      <p:sp>
        <p:nvSpPr>
          <p:cNvPr id="6349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DF99AC-CB8A-49B6-AA78-03FC6DCEC28C}" type="slidenum">
              <a:rPr lang="en-US" altLang="en-US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9155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hu-HU" dirty="0"/>
              <a:t>kép: Kontroll</a:t>
            </a:r>
          </a:p>
          <a:p>
            <a:pPr marL="228600" indent="-228600">
              <a:buAutoNum type="arabicPeriod"/>
            </a:pPr>
            <a:r>
              <a:rPr lang="hu-HU" dirty="0"/>
              <a:t>Kép: 100 kg/ha</a:t>
            </a:r>
          </a:p>
          <a:p>
            <a:pPr marL="228600" indent="-228600">
              <a:buAutoNum type="arabicPeriod"/>
            </a:pPr>
            <a:r>
              <a:rPr lang="hu-HU" dirty="0"/>
              <a:t>Kép: 150 kg/ha</a:t>
            </a:r>
          </a:p>
          <a:p>
            <a:pPr marL="228600" indent="-228600">
              <a:buAutoNum type="arabicPeriod"/>
            </a:pPr>
            <a:r>
              <a:rPr lang="hu-HU" dirty="0"/>
              <a:t>Kép: 200 kg/ha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F4845-B771-4293-9DAE-48FA33749939}" type="slidenum">
              <a:rPr lang="hu-HU" smtClean="0"/>
              <a:t>40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3314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6115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en-US">
                <a:ea typeface="ＭＳ Ｐゴシック" panose="020B0600070205080204" pitchFamily="34" charset="-128"/>
              </a:rPr>
              <a:t>A </a:t>
            </a:r>
            <a:r>
              <a:rPr lang="hu-HU" altLang="en-US" b="1">
                <a:ea typeface="ＭＳ Ｐゴシック" panose="020B0600070205080204" pitchFamily="34" charset="-128"/>
              </a:rPr>
              <a:t>szántóföldi növények </a:t>
            </a:r>
            <a:r>
              <a:rPr lang="hu-HU" altLang="en-US">
                <a:ea typeface="ＭＳ Ｐゴシック" panose="020B0600070205080204" pitchFamily="34" charset="-128"/>
              </a:rPr>
              <a:t>intenzív tápelemfelvételi időszaka a tenyészidőszak első felében zajlik (kritikus időszak: kukorica 10-leveles fejlettségtől címerhányásig; búza - bokrosodás-szárbaindulás)</a:t>
            </a:r>
          </a:p>
          <a:p>
            <a:r>
              <a:rPr lang="hu-HU" altLang="en-US">
                <a:ea typeface="ＭＳ Ｐゴシック" panose="020B0600070205080204" pitchFamily="34" charset="-128"/>
              </a:rPr>
              <a:t>Ha ezt az időszakot szeretnénk lefedni, akkor (különösen csapadékos évjáratban) a vetés előtt kijuttatott N nem elegendő.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6116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C1EB2F-A400-4B36-A609-4D6CDD8DAAF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79324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021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Bal oldal: injektálás a vetéssel egymenetben a fiatal növény estében, Jobb oldal:kultivátorral N-kijuttatás </a:t>
            </a:r>
          </a:p>
        </p:txBody>
      </p:sp>
      <p:sp>
        <p:nvSpPr>
          <p:cNvPr id="35021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1E5E0C-BF82-4D68-9A59-0133D1F37F5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1677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Diakép helye 1">
            <a:extLst>
              <a:ext uri="{FF2B5EF4-FFF2-40B4-BE49-F238E27FC236}">
                <a16:creationId xmlns="" xmlns:a16="http://schemas.microsoft.com/office/drawing/2014/main" id="{0D5EEC76-EB56-4B95-92DB-DFC00AC44EA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7139" name="Jegyzetek helye 2">
            <a:extLst>
              <a:ext uri="{FF2B5EF4-FFF2-40B4-BE49-F238E27FC236}">
                <a16:creationId xmlns="" xmlns:a16="http://schemas.microsoft.com/office/drawing/2014/main" id="{DE5388E6-DA85-4D3A-842E-8E57D82A429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12 sor * 0,762 = 9,144m, 10000/9,144=1093; 1,093/20=0,0547h/ha 3-4 perc/ha  </a:t>
            </a:r>
          </a:p>
        </p:txBody>
      </p:sp>
      <p:sp>
        <p:nvSpPr>
          <p:cNvPr id="347140" name="Dia számának helye 3">
            <a:extLst>
              <a:ext uri="{FF2B5EF4-FFF2-40B4-BE49-F238E27FC236}">
                <a16:creationId xmlns="" xmlns:a16="http://schemas.microsoft.com/office/drawing/2014/main" id="{635FAE35-BE65-448C-A9FA-BC8466B26A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0708536-DA51-46D9-B2CB-39F47C9DB876}" type="slidenum">
              <a:rPr lang="hu-HU" altLang="hu-HU" smtClean="0">
                <a:solidFill>
                  <a:srgbClr val="000000"/>
                </a:solidFill>
              </a:rPr>
              <a:pPr/>
              <a:t>57</a:t>
            </a:fld>
            <a:endParaRPr lang="hu-HU" altLang="hu-H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A tavalyi évben a régiós rendezvényeinken részletesen ismertettük a termesztéstechnológiát a kedves partnerekkel, idén már csak pár kulcsfontosságú technológiai elemet szeretnénk bemutatni műszaki és agronómiai szemszögből egyaránt.</a:t>
            </a:r>
            <a:endParaRPr lang="en-US" altLang="hu-HU"/>
          </a:p>
        </p:txBody>
      </p:sp>
      <p:sp>
        <p:nvSpPr>
          <p:cNvPr id="62468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40149F1-68EE-443A-8778-37DF2A4EC88C}" type="slidenum">
              <a:rPr lang="en-US" altLang="en-US"/>
              <a:pPr/>
              <a:t>59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3623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iakép helye 1">
            <a:extLst>
              <a:ext uri="{FF2B5EF4-FFF2-40B4-BE49-F238E27FC236}">
                <a16:creationId xmlns="" xmlns:a16="http://schemas.microsoft.com/office/drawing/2014/main" id="{1EE77D1A-367E-4692-880A-8B030BF5BB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Jegyzetek helye 2">
            <a:extLst>
              <a:ext uri="{FF2B5EF4-FFF2-40B4-BE49-F238E27FC236}">
                <a16:creationId xmlns="" xmlns:a16="http://schemas.microsoft.com/office/drawing/2014/main" id="{C5365466-99AE-4C98-9951-4886FA31F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hu-HU"/>
          </a:p>
        </p:txBody>
      </p:sp>
      <p:sp>
        <p:nvSpPr>
          <p:cNvPr id="71684" name="Dia számának helye 3">
            <a:extLst>
              <a:ext uri="{FF2B5EF4-FFF2-40B4-BE49-F238E27FC236}">
                <a16:creationId xmlns="" xmlns:a16="http://schemas.microsoft.com/office/drawing/2014/main" id="{83037D50-8C5D-47DA-A15A-91C0B9443E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B55F56-6012-46E3-A6E0-CE26E039343D}" type="slidenum">
              <a:rPr lang="en-US" altLang="hu-HU"/>
              <a:pPr/>
              <a:t>3</a:t>
            </a:fld>
            <a:endParaRPr lang="en-US" alt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0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Csirázó növény számára nagyon fontos a könnyen felvehető P tápanyag. Gyökérváltás előtt, után, kifejlett gyökérzet.</a:t>
            </a:r>
          </a:p>
        </p:txBody>
      </p:sp>
      <p:sp>
        <p:nvSpPr>
          <p:cNvPr id="307204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167DE9-009F-4710-BF89-2F071910813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4867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437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Hagyományos starterek – Pop-Up szilárd, vagy folyékony NP oldatok</a:t>
            </a:r>
          </a:p>
        </p:txBody>
      </p:sp>
      <p:sp>
        <p:nvSpPr>
          <p:cNvPr id="31437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54C2D-4D60-4CBA-ABFF-DD2FA018E65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433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5155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/>
          </a:p>
        </p:txBody>
      </p:sp>
      <p:sp>
        <p:nvSpPr>
          <p:cNvPr id="305156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0F5479-EF5A-44F7-8E1A-E51F892D3FB5}" type="slidenum">
              <a:rPr kumimoji="0" lang="hu-HU" altLang="hu-H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hu-HU" altLang="hu-H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0563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9251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Relatíve nagy adagok kijuttatását jelenti. Tartalmaznak KCL- sókoncentráció, karbamid – fitotoxikus lehet ezért 5X5 cm a magtól.</a:t>
            </a:r>
          </a:p>
        </p:txBody>
      </p:sp>
      <p:sp>
        <p:nvSpPr>
          <p:cNvPr id="30925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40A386-84E4-4515-9590-18E0AAC88CC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127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2323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altLang="hu-HU"/>
              <a:t>Más az összetétel, kisebb adagok, nincs bennük K és karbamid ezért nem fitotoxikusak. A mag közelébe lehelyezhetők.</a:t>
            </a:r>
          </a:p>
          <a:p>
            <a:endParaRPr lang="hu-HU" altLang="hu-HU"/>
          </a:p>
        </p:txBody>
      </p:sp>
      <p:sp>
        <p:nvSpPr>
          <p:cNvPr id="312324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7F9604-C77F-416A-A478-39E9C2ABFB9C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1625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Alkalmazhatunk</a:t>
            </a:r>
            <a:r>
              <a:rPr lang="hu-HU" baseline="0" dirty="0"/>
              <a:t> különleges kialakítású </a:t>
            </a:r>
            <a:r>
              <a:rPr lang="hu-HU" baseline="0" dirty="0" err="1"/>
              <a:t>lezárókerekeket</a:t>
            </a:r>
            <a:r>
              <a:rPr lang="hu-HU" baseline="0" dirty="0"/>
              <a:t> is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ADE5A-B12A-46E7-A56E-BFE222D0EFD2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7664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458C7-CD9D-43EF-911D-D3BA13D33E81}" type="slidenum">
              <a:rPr lang="en-US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368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76300" y="1989190"/>
            <a:ext cx="1046913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3018857" y="4657579"/>
            <a:ext cx="618402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876300" y="6313341"/>
            <a:ext cx="2743200" cy="365125"/>
          </a:xfrm>
        </p:spPr>
        <p:txBody>
          <a:bodyPr/>
          <a:lstStyle>
            <a:lvl1pPr>
              <a:defRPr b="1"/>
            </a:lvl1pPr>
          </a:lstStyle>
          <a:p>
            <a:fld id="{063EF1AC-19EE-4EE7-BD88-0F2BF1EA8888}" type="datetime1">
              <a:rPr lang="hu-HU" smtClean="0">
                <a:solidFill>
                  <a:srgbClr val="70AD47">
                    <a:lumMod val="50000"/>
                  </a:srgbClr>
                </a:solidFill>
              </a:rPr>
              <a:pPr/>
              <a:t>2019.03.07.</a:t>
            </a:fld>
            <a:endParaRPr lang="hu-HU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330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18732" y="7332"/>
            <a:ext cx="8558353" cy="985127"/>
          </a:xfrm>
        </p:spPr>
        <p:txBody>
          <a:bodyPr/>
          <a:lstStyle/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5B71-70DA-441D-8EE2-C4761E421167}" type="datetime1">
              <a:rPr lang="hu-HU" smtClean="0">
                <a:solidFill>
                  <a:srgbClr val="70AD47">
                    <a:lumMod val="50000"/>
                  </a:srgbClr>
                </a:solidFill>
              </a:rPr>
              <a:pPr/>
              <a:t>2019.03.07.</a:t>
            </a:fld>
            <a:endParaRPr lang="hu-HU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5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0C30-207E-450F-8653-DD35F6A3F5AD}" type="datetime1">
              <a:rPr lang="hu-HU" smtClean="0">
                <a:solidFill>
                  <a:srgbClr val="70AD47">
                    <a:lumMod val="50000"/>
                  </a:srgbClr>
                </a:solidFill>
              </a:rPr>
              <a:pPr/>
              <a:t>2019.03.07.</a:t>
            </a:fld>
            <a:endParaRPr lang="hu-HU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405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29CD4-FC58-4822-96E1-251AA7B1A368}" type="datetime1">
              <a:rPr lang="hu-HU" smtClean="0">
                <a:solidFill>
                  <a:srgbClr val="70AD47">
                    <a:lumMod val="50000"/>
                  </a:srgbClr>
                </a:solidFill>
              </a:rPr>
              <a:pPr/>
              <a:t>2019.03.07.</a:t>
            </a:fld>
            <a:endParaRPr lang="hu-HU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453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83FF0-700D-4EAC-9986-0CFC16A8F64D}" type="datetime1">
              <a:rPr lang="hu-HU" smtClean="0">
                <a:solidFill>
                  <a:srgbClr val="70AD47">
                    <a:lumMod val="50000"/>
                  </a:srgbClr>
                </a:solidFill>
              </a:rPr>
              <a:pPr/>
              <a:t>2019.03.07.</a:t>
            </a:fld>
            <a:endParaRPr lang="hu-HU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4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FA465-5E10-4885-B6A3-DE41FA1D1DB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2019.03.07.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938FE-048C-4C6B-B0F9-30F6B4CF7DA4}" type="slidenum">
              <a:rPr lang="hu-HU" altLang="hu-H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hu-HU" alt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623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latin typeface="Arial" charset="0"/>
                <a:ea typeface="ＭＳ Ｐゴシック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504E8D-0D1B-4D58-BDF4-02D794C126DB}" type="datetime1">
              <a:rPr lang="en-US" sz="4200">
                <a:solidFill>
                  <a:srgbClr val="006338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3/7/2019</a:t>
            </a:fld>
            <a:endParaRPr lang="hu-HU" sz="4200">
              <a:solidFill>
                <a:srgbClr val="00633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latin typeface="Arial" charset="0"/>
                <a:ea typeface="ＭＳ Ｐゴシック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hu-HU" sz="4200">
              <a:solidFill>
                <a:srgbClr val="006338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1600" y="274637"/>
            <a:ext cx="914400" cy="32385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B8D24-E7EF-4E20-98A4-402AE9895A67}" type="slidenum">
              <a:rPr lang="hu-HU" altLang="hu-H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hu-HU" alt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99767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677085" y="107362"/>
            <a:ext cx="1353429" cy="1402202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2719052" cy="1414395"/>
          </a:xfrm>
          <a:prstGeom prst="rect">
            <a:avLst/>
          </a:prstGeom>
        </p:spPr>
      </p:pic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141034" y="7332"/>
            <a:ext cx="8536051" cy="985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421727"/>
            <a:ext cx="10515600" cy="477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18808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78030C4-7416-4734-9A89-5884C08BC50E}" type="datetime1">
              <a:rPr lang="hu-HU" smtClean="0">
                <a:solidFill>
                  <a:srgbClr val="70AD47">
                    <a:lumMod val="50000"/>
                  </a:srgbClr>
                </a:solidFill>
              </a:rPr>
              <a:pPr/>
              <a:t>2019.03.07.</a:t>
            </a:fld>
            <a:endParaRPr lang="hu-HU" dirty="0">
              <a:solidFill>
                <a:srgbClr val="70AD47">
                  <a:lumMod val="50000"/>
                </a:srgbClr>
              </a:solidFill>
            </a:endParaRPr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015539" y="5880473"/>
            <a:ext cx="2176461" cy="99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82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sldNum="0" hdr="0" ftr="0"/>
  <p:txStyles>
    <p:titleStyle>
      <a:lvl1pPr marL="0" algn="ctr" defTabSz="914400" rtl="0" eaLnBrk="1" latinLnBrk="0" hangingPunct="1">
        <a:lnSpc>
          <a:spcPct val="90000"/>
        </a:lnSpc>
        <a:spcBef>
          <a:spcPct val="50000"/>
        </a:spcBef>
        <a:buFontTx/>
        <a:buNone/>
        <a:defRPr lang="hu-HU" sz="3200" b="1" kern="1200" dirty="0">
          <a:solidFill>
            <a:srgbClr val="006600"/>
          </a:solidFill>
          <a:latin typeface="Calibri" panose="020F0502020204030204" pitchFamily="34" charset="0"/>
          <a:ea typeface="+mn-ea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4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7.jpeg"/><Relationship Id="rId7" Type="http://schemas.openxmlformats.org/officeDocument/2006/relationships/image" Target="../media/image49.png"/><Relationship Id="rId12" Type="http://schemas.openxmlformats.org/officeDocument/2006/relationships/image" Target="../media/image5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hu/url?sa=i&amp;rct=j&amp;q=&amp;esrc=s&amp;source=images&amp;cd=&amp;docid=nxNqBRLTyKsubM&amp;tbnid=XK4e-yGYGP96MM:&amp;ved=0CAUQjRw&amp;url=http://www.nitrosol.co.nz/&amp;ei=upesUvLSDaSM0AWR6IGoCQ&amp;bvm=bv.57967247,d.bGQ&amp;psig=AFQjCNGaQTGBzPsCr2xhgdS3MaFTkSidRA&amp;ust=1387129141582391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48.jpeg"/><Relationship Id="rId10" Type="http://schemas.openxmlformats.org/officeDocument/2006/relationships/image" Target="../media/image52.png"/><Relationship Id="rId4" Type="http://schemas.openxmlformats.org/officeDocument/2006/relationships/hyperlink" Target="http://www.google.hu/url?sa=i&amp;rct=j&amp;q=&amp;esrc=s&amp;source=images&amp;cd=&amp;docid=yacYOL1hcc8cMM&amp;tbnid=oZqYUU6wRv4whM:&amp;ved=0CAUQjRw&amp;url=http://www.orthmanag.com/products/cultivators/8315-rowcrop-cultivators&amp;ei=MJGsUvbRCIXW0QXgnYDQCA&amp;bvm=bv.57967247,d.bGQ&amp;psig=AFQjCNGLEB_abiAhD6Dt7F6-o4XDoiGlOQ&amp;ust=1387127466982392" TargetMode="External"/><Relationship Id="rId9" Type="http://schemas.openxmlformats.org/officeDocument/2006/relationships/image" Target="../media/image5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10.png"/><Relationship Id="rId4" Type="http://schemas.openxmlformats.org/officeDocument/2006/relationships/image" Target="../media/image54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4000" dirty="0"/>
              <a:t>Növény igényéhez pozícionált starter- és fejtrágyázási megoldások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6007979" y="4950603"/>
            <a:ext cx="6184021" cy="1655762"/>
          </a:xfrm>
        </p:spPr>
        <p:txBody>
          <a:bodyPr/>
          <a:lstStyle/>
          <a:p>
            <a:r>
              <a:rPr lang="hu-HU" dirty="0" smtClean="0"/>
              <a:t>Mészáros Gábor</a:t>
            </a:r>
            <a:endParaRPr lang="hu-HU" dirty="0"/>
          </a:p>
          <a:p>
            <a:r>
              <a:rPr lang="hu-HU" dirty="0" smtClean="0"/>
              <a:t>Kiemelt szolgáltatás értékesítési Igazgató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1FA607-DF45-40C2-A324-128F9687E7C6}" type="datetime1">
              <a:rPr kumimoji="0" lang="hu-HU" sz="1200" b="1" i="0" u="none" strike="noStrike" kern="1200" cap="none" spc="0" normalizeH="0" baseline="0" noProof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2019.03.07.</a:t>
            </a:fld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726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13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20" y="168276"/>
            <a:ext cx="7807325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1526381" y="5767388"/>
            <a:ext cx="1549400" cy="6461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Magágyat készít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3612357" y="5800725"/>
            <a:ext cx="1546225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Vet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7728744" y="4922838"/>
            <a:ext cx="2278062" cy="11985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Szilárd talajfertőtlenítőt helyez le a magárokba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10259219" y="4900613"/>
            <a:ext cx="1846262" cy="11985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Folyékony startertrágyát helyez le a magárokba</a:t>
            </a:r>
          </a:p>
        </p:txBody>
      </p:sp>
      <p:pic>
        <p:nvPicPr>
          <p:cNvPr id="30413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694" y="1746251"/>
            <a:ext cx="23241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lipszis 3"/>
          <p:cNvSpPr/>
          <p:nvPr/>
        </p:nvSpPr>
        <p:spPr>
          <a:xfrm>
            <a:off x="5663406" y="4437064"/>
            <a:ext cx="1404938" cy="1330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Egyenes összekötő nyíllal 5"/>
          <p:cNvCxnSpPr>
            <a:stCxn id="4" idx="7"/>
          </p:cNvCxnSpPr>
          <p:nvPr/>
        </p:nvCxnSpPr>
        <p:spPr>
          <a:xfrm flipV="1">
            <a:off x="6861969" y="3176589"/>
            <a:ext cx="2005012" cy="1455737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 flipH="1">
            <a:off x="9262269" y="3603625"/>
            <a:ext cx="874712" cy="1296988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nyíllal 17"/>
          <p:cNvCxnSpPr/>
          <p:nvPr/>
        </p:nvCxnSpPr>
        <p:spPr>
          <a:xfrm>
            <a:off x="10376694" y="3702051"/>
            <a:ext cx="804862" cy="1198563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nyíllal 19"/>
          <p:cNvCxnSpPr/>
          <p:nvPr/>
        </p:nvCxnSpPr>
        <p:spPr>
          <a:xfrm flipH="1">
            <a:off x="2929732" y="5056188"/>
            <a:ext cx="1089025" cy="71120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nyíllal 21"/>
          <p:cNvCxnSpPr/>
          <p:nvPr/>
        </p:nvCxnSpPr>
        <p:spPr>
          <a:xfrm flipH="1">
            <a:off x="4620420" y="4262438"/>
            <a:ext cx="1044575" cy="150495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zövegdoboz 18"/>
          <p:cNvSpPr txBox="1"/>
          <p:nvPr/>
        </p:nvSpPr>
        <p:spPr>
          <a:xfrm>
            <a:off x="5664994" y="6354763"/>
            <a:ext cx="5116512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Rászerelhető sávpermetező rendszer!</a:t>
            </a:r>
          </a:p>
        </p:txBody>
      </p:sp>
      <p:sp>
        <p:nvSpPr>
          <p:cNvPr id="10" name="Cím 9">
            <a:extLst>
              <a:ext uri="{FF2B5EF4-FFF2-40B4-BE49-F238E27FC236}">
                <a16:creationId xmlns="" xmlns:a16="http://schemas.microsoft.com/office/drawing/2014/main" id="{EFD2DFF6-17D8-437F-A41A-10EC8CDA0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859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7" name="Cím 1"/>
          <p:cNvSpPr>
            <a:spLocks noGrp="1"/>
          </p:cNvSpPr>
          <p:nvPr>
            <p:ph type="title"/>
          </p:nvPr>
        </p:nvSpPr>
        <p:spPr>
          <a:xfrm>
            <a:off x="443706" y="58739"/>
            <a:ext cx="10968038" cy="706437"/>
          </a:xfrm>
        </p:spPr>
        <p:txBody>
          <a:bodyPr/>
          <a:lstStyle/>
          <a:p>
            <a:r>
              <a:rPr lang="hu-HU" altLang="hu-HU" sz="3600"/>
              <a:t>„Hagyományos starter”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8631" y="800100"/>
            <a:ext cx="10922000" cy="5073650"/>
          </a:xfrm>
        </p:spPr>
        <p:txBody>
          <a:bodyPr/>
          <a:lstStyle/>
          <a:p>
            <a:pPr marL="0" indent="0">
              <a:buNone/>
              <a:defRPr/>
            </a:pPr>
            <a:endParaRPr lang="hu-HU" sz="16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hu-HU" dirty="0">
                <a:latin typeface="Calibri" panose="020F0502020204030204" pitchFamily="34" charset="0"/>
              </a:rPr>
              <a:t>A magtól 5x5 cm-re</a:t>
            </a:r>
          </a:p>
          <a:p>
            <a:pPr>
              <a:defRPr/>
            </a:pPr>
            <a:r>
              <a:rPr lang="hu-HU" dirty="0" err="1">
                <a:latin typeface="Calibri" panose="020F0502020204030204" pitchFamily="34" charset="0"/>
              </a:rPr>
              <a:t>P-túlsúlyos</a:t>
            </a:r>
            <a:r>
              <a:rPr lang="hu-HU" dirty="0">
                <a:latin typeface="Calibri" panose="020F0502020204030204" pitchFamily="34" charset="0"/>
              </a:rPr>
              <a:t> komplex trágyák</a:t>
            </a:r>
          </a:p>
          <a:p>
            <a:pPr>
              <a:defRPr/>
            </a:pPr>
            <a:r>
              <a:rPr lang="hu-HU" dirty="0">
                <a:latin typeface="Calibri" panose="020F0502020204030204" pitchFamily="34" charset="0"/>
              </a:rPr>
              <a:t>A </a:t>
            </a:r>
            <a:r>
              <a:rPr lang="hu-HU" dirty="0" err="1">
                <a:latin typeface="Calibri" panose="020F0502020204030204" pitchFamily="34" charset="0"/>
              </a:rPr>
              <a:t>fitotoxicitás</a:t>
            </a:r>
            <a:r>
              <a:rPr lang="hu-HU" dirty="0">
                <a:latin typeface="Calibri" panose="020F0502020204030204" pitchFamily="34" charset="0"/>
              </a:rPr>
              <a:t> elkerülése </a:t>
            </a:r>
            <a:br>
              <a:rPr lang="hu-HU" dirty="0">
                <a:latin typeface="Calibri" panose="020F0502020204030204" pitchFamily="34" charset="0"/>
              </a:rPr>
            </a:br>
            <a:r>
              <a:rPr lang="hu-HU" dirty="0">
                <a:latin typeface="Calibri" panose="020F0502020204030204" pitchFamily="34" charset="0"/>
              </a:rPr>
              <a:t>    /</a:t>
            </a:r>
            <a:r>
              <a:rPr lang="hu-HU" dirty="0" err="1">
                <a:latin typeface="Calibri" panose="020F0502020204030204" pitchFamily="34" charset="0"/>
              </a:rPr>
              <a:t>KCl</a:t>
            </a:r>
            <a:r>
              <a:rPr lang="hu-HU" dirty="0">
                <a:latin typeface="Calibri" panose="020F0502020204030204" pitchFamily="34" charset="0"/>
              </a:rPr>
              <a:t>, karbamid/</a:t>
            </a:r>
          </a:p>
          <a:p>
            <a:pPr>
              <a:defRPr/>
            </a:pPr>
            <a:r>
              <a:rPr lang="hu-HU" dirty="0">
                <a:latin typeface="Calibri" panose="020F0502020204030204" pitchFamily="34" charset="0"/>
              </a:rPr>
              <a:t>Maximum 50 kg/ha N</a:t>
            </a:r>
          </a:p>
          <a:p>
            <a:pPr>
              <a:defRPr/>
            </a:pP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/>
          <a:srcRect r="70320"/>
          <a:stretch/>
        </p:blipFill>
        <p:spPr bwMode="auto">
          <a:xfrm>
            <a:off x="2207568" y="3573017"/>
            <a:ext cx="2898098" cy="2643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Egyenes összekötő nyíllal 5"/>
          <p:cNvCxnSpPr/>
          <p:nvPr/>
        </p:nvCxnSpPr>
        <p:spPr>
          <a:xfrm>
            <a:off x="3764757" y="5649913"/>
            <a:ext cx="93662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gyenes összekötő nyíllal 8"/>
          <p:cNvCxnSpPr/>
          <p:nvPr/>
        </p:nvCxnSpPr>
        <p:spPr>
          <a:xfrm>
            <a:off x="4701381" y="5649913"/>
            <a:ext cx="0" cy="798512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232" name="Szövegdoboz 11"/>
          <p:cNvSpPr txBox="1">
            <a:spLocks noChangeArrowheads="1"/>
          </p:cNvSpPr>
          <p:nvPr/>
        </p:nvSpPr>
        <p:spPr bwMode="auto">
          <a:xfrm>
            <a:off x="3837781" y="5133976"/>
            <a:ext cx="88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 cm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08233" name="Szövegdoboz 13"/>
          <p:cNvSpPr txBox="1">
            <a:spLocks noChangeArrowheads="1"/>
          </p:cNvSpPr>
          <p:nvPr/>
        </p:nvSpPr>
        <p:spPr bwMode="auto">
          <a:xfrm>
            <a:off x="4945856" y="5888039"/>
            <a:ext cx="889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 cm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22538" name="Kép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87256" y="890588"/>
            <a:ext cx="5297488" cy="5326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llipszis 16"/>
          <p:cNvSpPr/>
          <p:nvPr/>
        </p:nvSpPr>
        <p:spPr>
          <a:xfrm>
            <a:off x="4394994" y="6067425"/>
            <a:ext cx="614362" cy="622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PN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611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Cím 1">
            <a:extLst>
              <a:ext uri="{FF2B5EF4-FFF2-40B4-BE49-F238E27FC236}">
                <a16:creationId xmlns="" xmlns:a16="http://schemas.microsoft.com/office/drawing/2014/main" id="{70DE213C-661E-4C87-BE7E-E35C5AA9E0B7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hu-HU" altLang="hu-HU" dirty="0"/>
              <a:t>Műtrágya kijuttatási megoldás  vetőgépeken</a:t>
            </a:r>
          </a:p>
        </p:txBody>
      </p:sp>
      <p:pic>
        <p:nvPicPr>
          <p:cNvPr id="67587" name="ClipArt-elem helye 4" descr="Horsch JD 003.jpg">
            <a:extLst>
              <a:ext uri="{FF2B5EF4-FFF2-40B4-BE49-F238E27FC236}">
                <a16:creationId xmlns="" xmlns:a16="http://schemas.microsoft.com/office/drawing/2014/main" id="{09F28763-581D-4495-A891-5DC842D91660}"/>
              </a:ext>
            </a:extLst>
          </p:cNvPr>
          <p:cNvPicPr>
            <a:picLocks noGrp="1" noChangeAspect="1"/>
          </p:cNvPicPr>
          <p:nvPr>
            <p:ph type="clipArt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7850" y="1484313"/>
            <a:ext cx="2952750" cy="2214562"/>
          </a:xfrm>
        </p:spPr>
      </p:pic>
      <p:pic>
        <p:nvPicPr>
          <p:cNvPr id="67588" name="Kép 5" descr="Horsch JD 004.jpg">
            <a:extLst>
              <a:ext uri="{FF2B5EF4-FFF2-40B4-BE49-F238E27FC236}">
                <a16:creationId xmlns="" xmlns:a16="http://schemas.microsoft.com/office/drawing/2014/main" id="{C0F7E1A9-0FC2-4E0E-AFF2-A5B0F6A37E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1"/>
            <a:ext cx="2916238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Kép 6" descr="műtrágya szoró JD 1760 005.jpg">
            <a:extLst>
              <a:ext uri="{FF2B5EF4-FFF2-40B4-BE49-F238E27FC236}">
                <a16:creationId xmlns="" xmlns:a16="http://schemas.microsoft.com/office/drawing/2014/main" id="{76C732D6-7F71-4EB8-AF4D-FA0A0E49F4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88" y="3716338"/>
            <a:ext cx="284321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Egyenes összekötő 8">
            <a:extLst>
              <a:ext uri="{FF2B5EF4-FFF2-40B4-BE49-F238E27FC236}">
                <a16:creationId xmlns="" xmlns:a16="http://schemas.microsoft.com/office/drawing/2014/main" id="{66CF862A-462B-4FB1-8462-CA9831A9D9BA}"/>
              </a:ext>
            </a:extLst>
          </p:cNvPr>
          <p:cNvCxnSpPr/>
          <p:nvPr/>
        </p:nvCxnSpPr>
        <p:spPr>
          <a:xfrm flipH="1">
            <a:off x="8759826" y="5589589"/>
            <a:ext cx="73025" cy="7191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Egyenes összekötő 11">
            <a:extLst>
              <a:ext uri="{FF2B5EF4-FFF2-40B4-BE49-F238E27FC236}">
                <a16:creationId xmlns="" xmlns:a16="http://schemas.microsoft.com/office/drawing/2014/main" id="{429746CF-6A32-480B-9104-4C8B902DFCAF}"/>
              </a:ext>
            </a:extLst>
          </p:cNvPr>
          <p:cNvCxnSpPr/>
          <p:nvPr/>
        </p:nvCxnSpPr>
        <p:spPr>
          <a:xfrm flipH="1">
            <a:off x="8904288" y="5741989"/>
            <a:ext cx="80962" cy="5667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Egyenes összekötő nyíllal 17">
            <a:extLst>
              <a:ext uri="{FF2B5EF4-FFF2-40B4-BE49-F238E27FC236}">
                <a16:creationId xmlns="" xmlns:a16="http://schemas.microsoft.com/office/drawing/2014/main" id="{3B154C85-F4B3-4C50-BFE5-535A345AE9B0}"/>
              </a:ext>
            </a:extLst>
          </p:cNvPr>
          <p:cNvCxnSpPr/>
          <p:nvPr/>
        </p:nvCxnSpPr>
        <p:spPr>
          <a:xfrm flipH="1">
            <a:off x="8975726" y="6237288"/>
            <a:ext cx="93662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Egyenes összekötő nyíllal 21">
            <a:extLst>
              <a:ext uri="{FF2B5EF4-FFF2-40B4-BE49-F238E27FC236}">
                <a16:creationId xmlns="" xmlns:a16="http://schemas.microsoft.com/office/drawing/2014/main" id="{298DA12A-4F67-46E9-8B83-C5C75E849267}"/>
              </a:ext>
            </a:extLst>
          </p:cNvPr>
          <p:cNvCxnSpPr/>
          <p:nvPr/>
        </p:nvCxnSpPr>
        <p:spPr>
          <a:xfrm>
            <a:off x="8328026" y="6237288"/>
            <a:ext cx="3603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594" name="Szövegdoboz 25">
            <a:extLst>
              <a:ext uri="{FF2B5EF4-FFF2-40B4-BE49-F238E27FC236}">
                <a16:creationId xmlns="" xmlns:a16="http://schemas.microsoft.com/office/drawing/2014/main" id="{7219E6BF-E31F-42DD-8359-989E6742B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0188" y="5876925"/>
            <a:ext cx="1008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hu-HU" altLang="hu-HU" sz="1800">
                <a:solidFill>
                  <a:schemeClr val="tx1"/>
                </a:solidFill>
              </a:rPr>
              <a:t>50 mm</a:t>
            </a:r>
          </a:p>
        </p:txBody>
      </p:sp>
      <p:cxnSp>
        <p:nvCxnSpPr>
          <p:cNvPr id="28" name="Szögletes összekötő 27">
            <a:extLst>
              <a:ext uri="{FF2B5EF4-FFF2-40B4-BE49-F238E27FC236}">
                <a16:creationId xmlns="" xmlns:a16="http://schemas.microsoft.com/office/drawing/2014/main" id="{81A4C468-6C9E-4CBF-A5B6-6C7CD0C896AB}"/>
              </a:ext>
            </a:extLst>
          </p:cNvPr>
          <p:cNvCxnSpPr/>
          <p:nvPr/>
        </p:nvCxnSpPr>
        <p:spPr>
          <a:xfrm>
            <a:off x="3719513" y="2708276"/>
            <a:ext cx="1223962" cy="792163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zögletes összekötő 28">
            <a:extLst>
              <a:ext uri="{FF2B5EF4-FFF2-40B4-BE49-F238E27FC236}">
                <a16:creationId xmlns="" xmlns:a16="http://schemas.microsoft.com/office/drawing/2014/main" id="{391866BC-5BE0-4BDE-A969-1A3CC5BA24EB}"/>
              </a:ext>
            </a:extLst>
          </p:cNvPr>
          <p:cNvCxnSpPr/>
          <p:nvPr/>
        </p:nvCxnSpPr>
        <p:spPr>
          <a:xfrm>
            <a:off x="6527801" y="3860801"/>
            <a:ext cx="1655763" cy="1152525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7597" name="Szövegdoboz 31">
            <a:extLst>
              <a:ext uri="{FF2B5EF4-FFF2-40B4-BE49-F238E27FC236}">
                <a16:creationId xmlns="" xmlns:a16="http://schemas.microsoft.com/office/drawing/2014/main" id="{2D8EC198-3C2E-4BCE-9090-1B44CF536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4581525"/>
            <a:ext cx="48958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6338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hu-HU" altLang="hu-HU" sz="2400">
                <a:solidFill>
                  <a:schemeClr val="tx1"/>
                </a:solidFill>
              </a:rPr>
              <a:t>Műtrágya a vetőmaggal egy mélységben</a:t>
            </a:r>
          </a:p>
          <a:p>
            <a:pPr eaLnBrk="1" hangingPunct="1"/>
            <a:endParaRPr lang="hu-HU" altLang="hu-HU" sz="2400">
              <a:solidFill>
                <a:schemeClr val="tx1"/>
              </a:solidFill>
            </a:endParaRPr>
          </a:p>
          <a:p>
            <a:pPr eaLnBrk="1" hangingPunct="1"/>
            <a:r>
              <a:rPr lang="hu-HU" altLang="hu-HU" sz="2400">
                <a:solidFill>
                  <a:schemeClr val="tx1"/>
                </a:solidFill>
              </a:rPr>
              <a:t>50 mm-re a sortól eltolva</a:t>
            </a:r>
          </a:p>
        </p:txBody>
      </p:sp>
    </p:spTree>
    <p:extLst>
      <p:ext uri="{BB962C8B-B14F-4D97-AF65-F5344CB8AC3E}">
        <p14:creationId xmlns:p14="http://schemas.microsoft.com/office/powerpoint/2010/main" val="165475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>
            <a:extLst>
              <a:ext uri="{FF2B5EF4-FFF2-40B4-BE49-F238E27FC236}">
                <a16:creationId xmlns="" xmlns:a16="http://schemas.microsoft.com/office/drawing/2014/main" id="{CD0F6F48-7BE1-48F6-9B85-D9F3EC367F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2000" dirty="0">
              <a:solidFill>
                <a:srgbClr val="006338"/>
              </a:solidFill>
            </a:endParaRPr>
          </a:p>
        </p:txBody>
      </p:sp>
      <p:sp>
        <p:nvSpPr>
          <p:cNvPr id="23555" name="Téglalap 1">
            <a:extLst>
              <a:ext uri="{FF2B5EF4-FFF2-40B4-BE49-F238E27FC236}">
                <a16:creationId xmlns="" xmlns:a16="http://schemas.microsoft.com/office/drawing/2014/main" id="{7134DF8F-8D67-49F9-BD87-5E53B6CEA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0789" y="436564"/>
            <a:ext cx="69119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200">
                <a:solidFill>
                  <a:srgbClr val="006338"/>
                </a:solidFill>
              </a:rPr>
              <a:t>Startertrágya formulációk</a:t>
            </a:r>
          </a:p>
        </p:txBody>
      </p:sp>
      <p:sp>
        <p:nvSpPr>
          <p:cNvPr id="23556" name="Téglalap 2">
            <a:extLst>
              <a:ext uri="{FF2B5EF4-FFF2-40B4-BE49-F238E27FC236}">
                <a16:creationId xmlns="" xmlns:a16="http://schemas.microsoft.com/office/drawing/2014/main" id="{A7E70049-843D-484D-8D95-C8482FAA1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951" y="1628776"/>
            <a:ext cx="77771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2" algn="ctr" eaLnBrk="1" hangingPunct="1">
              <a:spcBef>
                <a:spcPct val="0"/>
              </a:spcBef>
            </a:pPr>
            <a:r>
              <a:rPr lang="hu-HU" altLang="hu-HU" sz="2800" dirty="0"/>
              <a:t>Melegen granulált szilárd műtrágyák</a:t>
            </a:r>
          </a:p>
          <a:p>
            <a:pPr lvl="2" algn="ctr" eaLnBrk="1" hangingPunct="1">
              <a:spcBef>
                <a:spcPct val="0"/>
              </a:spcBef>
              <a:buNone/>
            </a:pPr>
            <a:endParaRPr lang="hu-HU" altLang="hu-HU" sz="2400" dirty="0"/>
          </a:p>
        </p:txBody>
      </p:sp>
      <p:sp>
        <p:nvSpPr>
          <p:cNvPr id="23557" name="Szövegdoboz 3">
            <a:extLst>
              <a:ext uri="{FF2B5EF4-FFF2-40B4-BE49-F238E27FC236}">
                <a16:creationId xmlns="" xmlns:a16="http://schemas.microsoft.com/office/drawing/2014/main" id="{EEF31846-2419-4102-B63D-C20A39C0F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5826" y="2905126"/>
            <a:ext cx="2943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Kedvező hatások</a:t>
            </a:r>
          </a:p>
        </p:txBody>
      </p:sp>
      <p:sp>
        <p:nvSpPr>
          <p:cNvPr id="23558" name="Szövegdoboz 4">
            <a:extLst>
              <a:ext uri="{FF2B5EF4-FFF2-40B4-BE49-F238E27FC236}">
                <a16:creationId xmlns="" xmlns:a16="http://schemas.microsoft.com/office/drawing/2014/main" id="{7EDFE42D-FC2A-4370-AC19-272AED04E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2905126"/>
            <a:ext cx="3524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Kedvezőtlen hatások</a:t>
            </a:r>
          </a:p>
        </p:txBody>
      </p:sp>
      <p:sp>
        <p:nvSpPr>
          <p:cNvPr id="23559" name="Szövegdoboz 5">
            <a:extLst>
              <a:ext uri="{FF2B5EF4-FFF2-40B4-BE49-F238E27FC236}">
                <a16:creationId xmlns="" xmlns:a16="http://schemas.microsoft.com/office/drawing/2014/main" id="{669008F0-DBE1-4B24-90C4-1D9A9789A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679" y="3697289"/>
            <a:ext cx="37850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 dirty="0"/>
              <a:t>Foszfor tartalom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 dirty="0"/>
              <a:t>Kedvező hatóanyag ár</a:t>
            </a:r>
          </a:p>
        </p:txBody>
      </p:sp>
      <p:sp>
        <p:nvSpPr>
          <p:cNvPr id="23560" name="Szövegdoboz 6">
            <a:extLst>
              <a:ext uri="{FF2B5EF4-FFF2-40B4-BE49-F238E27FC236}">
                <a16:creationId xmlns="" xmlns:a16="http://schemas.microsoft.com/office/drawing/2014/main" id="{4B0D2787-7BCF-4764-9F02-208B4E16A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764" y="3697288"/>
            <a:ext cx="45815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Élettani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Magas dózis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Vetési kapacitás csökkenés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9" name="Cím 1"/>
          <p:cNvSpPr>
            <a:spLocks noGrp="1"/>
          </p:cNvSpPr>
          <p:nvPr>
            <p:ph type="title"/>
          </p:nvPr>
        </p:nvSpPr>
        <p:spPr>
          <a:xfrm>
            <a:off x="599281" y="115888"/>
            <a:ext cx="10968038" cy="887412"/>
          </a:xfrm>
        </p:spPr>
        <p:txBody>
          <a:bodyPr/>
          <a:lstStyle/>
          <a:p>
            <a:r>
              <a:rPr lang="hu-HU" altLang="en-US" sz="3600"/>
              <a:t>Magárokba helyezett starterek</a:t>
            </a:r>
            <a:endParaRPr lang="en-US" altLang="en-US" sz="360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99281" y="1089026"/>
            <a:ext cx="10968038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hu-HU" dirty="0">
                <a:latin typeface="Calibri" panose="020F0502020204030204" pitchFamily="34" charset="0"/>
              </a:rPr>
              <a:t>„</a:t>
            </a:r>
            <a:r>
              <a:rPr lang="hu-HU" dirty="0" err="1">
                <a:latin typeface="Calibri" panose="020F0502020204030204" pitchFamily="34" charset="0"/>
              </a:rPr>
              <a:t>Pop-up</a:t>
            </a:r>
            <a:r>
              <a:rPr lang="hu-HU" dirty="0">
                <a:latin typeface="Calibri" panose="020F0502020204030204" pitchFamily="34" charset="0"/>
              </a:rPr>
              <a:t>”</a:t>
            </a:r>
          </a:p>
          <a:p>
            <a:pPr marL="0" indent="0">
              <a:buNone/>
              <a:defRPr/>
            </a:pPr>
            <a:endParaRPr lang="hu-HU" sz="20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hu-HU" dirty="0">
                <a:latin typeface="Calibri" panose="020F0502020204030204" pitchFamily="34" charset="0"/>
              </a:rPr>
              <a:t>A mag közvetlen közelébe</a:t>
            </a:r>
          </a:p>
          <a:p>
            <a:pPr>
              <a:defRPr/>
            </a:pPr>
            <a:r>
              <a:rPr lang="hu-HU" dirty="0">
                <a:latin typeface="Calibri" panose="020F0502020204030204" pitchFamily="34" charset="0"/>
              </a:rPr>
              <a:t>A vetőcsoroszlya után</a:t>
            </a:r>
          </a:p>
          <a:p>
            <a:pPr>
              <a:defRPr/>
            </a:pPr>
            <a:r>
              <a:rPr lang="hu-HU" dirty="0">
                <a:latin typeface="Calibri" panose="020F0502020204030204" pitchFamily="34" charset="0"/>
              </a:rPr>
              <a:t>Minimum 5 kg P, maximum 5 kg N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/>
          <a:srcRect r="70320"/>
          <a:stretch/>
        </p:blipFill>
        <p:spPr bwMode="auto">
          <a:xfrm>
            <a:off x="2207568" y="3825045"/>
            <a:ext cx="2898098" cy="2643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Ellipszis 3"/>
          <p:cNvSpPr/>
          <p:nvPr/>
        </p:nvSpPr>
        <p:spPr>
          <a:xfrm>
            <a:off x="3323431" y="5984876"/>
            <a:ext cx="107950" cy="144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Ellipszis 10"/>
          <p:cNvSpPr/>
          <p:nvPr/>
        </p:nvSpPr>
        <p:spPr>
          <a:xfrm>
            <a:off x="3421857" y="5843589"/>
            <a:ext cx="468313" cy="4270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8" descr="SC852NNNN_gp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829" y="904581"/>
            <a:ext cx="3124200" cy="3203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 descr="DSC_0156"/>
          <p:cNvPicPr>
            <a:picLocks noChangeAspect="1" noChangeArrowheads="1"/>
          </p:cNvPicPr>
          <p:nvPr/>
        </p:nvPicPr>
        <p:blipFill>
          <a:blip r:embed="rId5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31" b="30977"/>
          <a:stretch>
            <a:fillRect/>
          </a:stretch>
        </p:blipFill>
        <p:spPr bwMode="auto">
          <a:xfrm>
            <a:off x="5677163" y="4181917"/>
            <a:ext cx="2349468" cy="2286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index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0"/>
          <a:stretch>
            <a:fillRect/>
          </a:stretch>
        </p:blipFill>
        <p:spPr bwMode="auto">
          <a:xfrm>
            <a:off x="8181697" y="4181917"/>
            <a:ext cx="3224664" cy="2286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509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>
            <a:extLst>
              <a:ext uri="{FF2B5EF4-FFF2-40B4-BE49-F238E27FC236}">
                <a16:creationId xmlns="" xmlns:a16="http://schemas.microsoft.com/office/drawing/2014/main" id="{B0307C14-291E-4BB8-9DD5-C5464D33953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2376" y="1604683"/>
            <a:ext cx="10326325" cy="46472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ím 1">
            <a:extLst>
              <a:ext uri="{FF2B5EF4-FFF2-40B4-BE49-F238E27FC236}">
                <a16:creationId xmlns="" xmlns:a16="http://schemas.microsoft.com/office/drawing/2014/main" id="{403A0C75-6BD8-47CC-84BD-2095C5DBB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606073"/>
            <a:ext cx="8229600" cy="480131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hu-H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>
            <a:extLst>
              <a:ext uri="{FF2B5EF4-FFF2-40B4-BE49-F238E27FC236}">
                <a16:creationId xmlns="" xmlns:a16="http://schemas.microsoft.com/office/drawing/2014/main" id="{04C4D0AA-FD59-46D2-A644-7C90564832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2000" dirty="0">
              <a:solidFill>
                <a:srgbClr val="006338"/>
              </a:solidFill>
            </a:endParaRPr>
          </a:p>
        </p:txBody>
      </p:sp>
      <p:sp>
        <p:nvSpPr>
          <p:cNvPr id="24579" name="Téglalap 1">
            <a:extLst>
              <a:ext uri="{FF2B5EF4-FFF2-40B4-BE49-F238E27FC236}">
                <a16:creationId xmlns="" xmlns:a16="http://schemas.microsoft.com/office/drawing/2014/main" id="{B1495186-8318-44B8-814D-0E867C198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0789" y="436564"/>
            <a:ext cx="69119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200">
                <a:solidFill>
                  <a:srgbClr val="006338"/>
                </a:solidFill>
              </a:rPr>
              <a:t>Startertrágya formulációk</a:t>
            </a:r>
          </a:p>
        </p:txBody>
      </p:sp>
      <p:sp>
        <p:nvSpPr>
          <p:cNvPr id="24580" name="Téglalap 2">
            <a:extLst>
              <a:ext uri="{FF2B5EF4-FFF2-40B4-BE49-F238E27FC236}">
                <a16:creationId xmlns="" xmlns:a16="http://schemas.microsoft.com/office/drawing/2014/main" id="{CEA1A215-D810-4B3E-9069-090C38DE9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951" y="1628776"/>
            <a:ext cx="77771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2" algn="ctr" eaLnBrk="1" hangingPunct="1">
              <a:spcBef>
                <a:spcPct val="0"/>
              </a:spcBef>
            </a:pPr>
            <a:r>
              <a:rPr lang="hu-HU" altLang="hu-HU" sz="2800" dirty="0" err="1"/>
              <a:t>Mikrogranulátum</a:t>
            </a:r>
            <a:r>
              <a:rPr lang="hu-HU" altLang="hu-HU" sz="2800" dirty="0"/>
              <a:t> műtrágyák</a:t>
            </a:r>
          </a:p>
          <a:p>
            <a:pPr lvl="2" algn="ctr" eaLnBrk="1" hangingPunct="1">
              <a:spcBef>
                <a:spcPct val="0"/>
              </a:spcBef>
              <a:buNone/>
            </a:pPr>
            <a:endParaRPr lang="hu-HU" altLang="hu-HU" sz="2400" dirty="0"/>
          </a:p>
        </p:txBody>
      </p:sp>
      <p:sp>
        <p:nvSpPr>
          <p:cNvPr id="24581" name="Szövegdoboz 3">
            <a:extLst>
              <a:ext uri="{FF2B5EF4-FFF2-40B4-BE49-F238E27FC236}">
                <a16:creationId xmlns="" xmlns:a16="http://schemas.microsoft.com/office/drawing/2014/main" id="{945461A6-245C-44A0-AC83-FAD81621F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3739" y="2905126"/>
            <a:ext cx="2943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Kedvező hatások</a:t>
            </a:r>
          </a:p>
        </p:txBody>
      </p:sp>
      <p:sp>
        <p:nvSpPr>
          <p:cNvPr id="24582" name="Szövegdoboz 4">
            <a:extLst>
              <a:ext uri="{FF2B5EF4-FFF2-40B4-BE49-F238E27FC236}">
                <a16:creationId xmlns="" xmlns:a16="http://schemas.microsoft.com/office/drawing/2014/main" id="{C423A9FD-7AE3-4A04-8DA0-BD2748B1F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2905126"/>
            <a:ext cx="3524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Kedvezőtlen hatások</a:t>
            </a:r>
          </a:p>
        </p:txBody>
      </p:sp>
      <p:sp>
        <p:nvSpPr>
          <p:cNvPr id="24583" name="Szövegdoboz 5">
            <a:extLst>
              <a:ext uri="{FF2B5EF4-FFF2-40B4-BE49-F238E27FC236}">
                <a16:creationId xmlns="" xmlns:a16="http://schemas.microsoft.com/office/drawing/2014/main" id="{929C1D22-E42A-42B2-B8AA-D9AE56480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3739" y="3697288"/>
            <a:ext cx="27828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Foszfor tartalom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Alacsony dózis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Vetési kapacitás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u-HU" altLang="hu-HU" sz="2800">
              <a:solidFill>
                <a:srgbClr val="006338"/>
              </a:solidFill>
            </a:endParaRPr>
          </a:p>
        </p:txBody>
      </p:sp>
      <p:sp>
        <p:nvSpPr>
          <p:cNvPr id="24584" name="Szövegdoboz 6">
            <a:extLst>
              <a:ext uri="{FF2B5EF4-FFF2-40B4-BE49-F238E27FC236}">
                <a16:creationId xmlns="" xmlns:a16="http://schemas.microsoft.com/office/drawing/2014/main" id="{A3BAA0FF-A78E-4BE4-8A8D-9CB575CD0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764" y="3697289"/>
            <a:ext cx="45815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Vetési kapacitás csökkenés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talajfertőtlenítés esetén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5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8" t="3149" b="24645"/>
          <a:stretch/>
        </p:blipFill>
        <p:spPr>
          <a:xfrm>
            <a:off x="3997650" y="864961"/>
            <a:ext cx="8302294" cy="5856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>
                <a:solidFill>
                  <a:srgbClr val="006338"/>
                </a:solidFill>
                <a:latin typeface="Arial" charset="0"/>
              </a:rPr>
              <a:t>Magnyomó pálca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>
                <a:solidFill>
                  <a:prstClr val="black">
                    <a:tint val="75000"/>
                  </a:prstClr>
                </a:solidFill>
              </a:rPr>
              <a:t>2019.01.09.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40B96D-4C52-4E11-9D60-2658FA8E5CCE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llipszis 7"/>
          <p:cNvSpPr/>
          <p:nvPr/>
        </p:nvSpPr>
        <p:spPr>
          <a:xfrm>
            <a:off x="9090493" y="4795985"/>
            <a:ext cx="667657" cy="89632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75" b="28879"/>
          <a:stretch/>
        </p:blipFill>
        <p:spPr bwMode="auto">
          <a:xfrm>
            <a:off x="8476343" y="1247038"/>
            <a:ext cx="3300179" cy="23610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Szövegdoboz 10"/>
          <p:cNvSpPr txBox="1"/>
          <p:nvPr/>
        </p:nvSpPr>
        <p:spPr>
          <a:xfrm>
            <a:off x="551543" y="1827828"/>
            <a:ext cx="33381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Magnyomó pálca: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Magok megfelelő kapcsolat a magárok aljával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Starter trágya kijuttatás</a:t>
            </a:r>
          </a:p>
          <a:p>
            <a:endParaRPr lang="hu-HU" sz="2400" dirty="0"/>
          </a:p>
          <a:p>
            <a:endParaRPr lang="hu-HU" sz="2400" dirty="0"/>
          </a:p>
          <a:p>
            <a:endParaRPr lang="hu-HU" sz="2400" dirty="0"/>
          </a:p>
        </p:txBody>
      </p:sp>
      <p:pic>
        <p:nvPicPr>
          <p:cNvPr id="10" name="Picture 2" descr="seed up in trench - no firmer"/>
          <p:cNvPicPr>
            <a:picLocks noChangeAspect="1" noChangeArrowheads="1"/>
          </p:cNvPicPr>
          <p:nvPr/>
        </p:nvPicPr>
        <p:blipFill rotWithShape="1">
          <a:blip r:embed="rId5" cstate="print"/>
          <a:srcRect l="15555" r="15555"/>
          <a:stretch/>
        </p:blipFill>
        <p:spPr bwMode="auto">
          <a:xfrm>
            <a:off x="1657937" y="4138507"/>
            <a:ext cx="2821298" cy="2729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637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="" xmlns:a16="http://schemas.microsoft.com/office/drawing/2014/main" id="{FF2BD4D3-28E4-40AF-B4E3-386D1C4DB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855C7C-3FB7-4168-B415-0247761F91B7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t>2019.03.07.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="" xmlns:a16="http://schemas.microsoft.com/office/drawing/2014/main" id="{F7E25F4A-88A0-4C6C-8503-577389A35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59" y="1519518"/>
            <a:ext cx="10438161" cy="41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41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>
            <a:extLst>
              <a:ext uri="{FF2B5EF4-FFF2-40B4-BE49-F238E27FC236}">
                <a16:creationId xmlns="" xmlns:a16="http://schemas.microsoft.com/office/drawing/2014/main" id="{DBD6C36C-1A4B-4CE8-9551-481C25F975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2000" dirty="0">
              <a:solidFill>
                <a:srgbClr val="006338"/>
              </a:solidFill>
            </a:endParaRPr>
          </a:p>
        </p:txBody>
      </p:sp>
      <p:sp>
        <p:nvSpPr>
          <p:cNvPr id="28675" name="Téglalap 1">
            <a:extLst>
              <a:ext uri="{FF2B5EF4-FFF2-40B4-BE49-F238E27FC236}">
                <a16:creationId xmlns="" xmlns:a16="http://schemas.microsoft.com/office/drawing/2014/main" id="{AC0EBD9D-053B-4CAE-8D2E-36F2501CB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0789" y="436564"/>
            <a:ext cx="69119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4200">
                <a:solidFill>
                  <a:srgbClr val="006338"/>
                </a:solidFill>
              </a:rPr>
              <a:t>Startertrágya formulációk</a:t>
            </a:r>
          </a:p>
        </p:txBody>
      </p:sp>
      <p:sp>
        <p:nvSpPr>
          <p:cNvPr id="28676" name="Téglalap 2">
            <a:extLst>
              <a:ext uri="{FF2B5EF4-FFF2-40B4-BE49-F238E27FC236}">
                <a16:creationId xmlns="" xmlns:a16="http://schemas.microsoft.com/office/drawing/2014/main" id="{7A047504-D177-4CF1-ACE3-1E284F7D0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951" y="1628776"/>
            <a:ext cx="777716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2" algn="ctr" eaLnBrk="1" hangingPunct="1">
              <a:spcBef>
                <a:spcPct val="0"/>
              </a:spcBef>
            </a:pPr>
            <a:r>
              <a:rPr lang="hu-HU" altLang="hu-HU" sz="2800" dirty="0"/>
              <a:t>Folyékony startertrágya</a:t>
            </a:r>
          </a:p>
          <a:p>
            <a:pPr lvl="2" algn="ctr" eaLnBrk="1" hangingPunct="1">
              <a:spcBef>
                <a:spcPct val="0"/>
              </a:spcBef>
            </a:pPr>
            <a:r>
              <a:rPr lang="hu-HU" altLang="hu-HU" sz="2400" dirty="0"/>
              <a:t> (NP oldat)</a:t>
            </a:r>
          </a:p>
        </p:txBody>
      </p:sp>
      <p:sp>
        <p:nvSpPr>
          <p:cNvPr id="28677" name="Szövegdoboz 3">
            <a:extLst>
              <a:ext uri="{FF2B5EF4-FFF2-40B4-BE49-F238E27FC236}">
                <a16:creationId xmlns="" xmlns:a16="http://schemas.microsoft.com/office/drawing/2014/main" id="{886CF5EF-5333-4FF3-A19B-D9F5BF83D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3739" y="2905126"/>
            <a:ext cx="2943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Kedvező hatások</a:t>
            </a:r>
          </a:p>
        </p:txBody>
      </p:sp>
      <p:sp>
        <p:nvSpPr>
          <p:cNvPr id="28678" name="Szövegdoboz 4">
            <a:extLst>
              <a:ext uri="{FF2B5EF4-FFF2-40B4-BE49-F238E27FC236}">
                <a16:creationId xmlns="" xmlns:a16="http://schemas.microsoft.com/office/drawing/2014/main" id="{5463E4E8-046A-4BD1-AE2F-38746455C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2905126"/>
            <a:ext cx="3524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/>
              <a:t>Kedvezőtlen hatások</a:t>
            </a:r>
          </a:p>
        </p:txBody>
      </p:sp>
      <p:sp>
        <p:nvSpPr>
          <p:cNvPr id="28679" name="Szövegdoboz 5">
            <a:extLst>
              <a:ext uri="{FF2B5EF4-FFF2-40B4-BE49-F238E27FC236}">
                <a16:creationId xmlns="" xmlns:a16="http://schemas.microsoft.com/office/drawing/2014/main" id="{E88C25D5-45C4-4621-B36B-95B2B0EE1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98" y="3697289"/>
            <a:ext cx="544597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 dirty="0"/>
              <a:t>Foszfor tartalom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 dirty="0"/>
              <a:t>Alacsony dózis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 dirty="0"/>
              <a:t>Vetési kapacitás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800" dirty="0"/>
              <a:t>Talajoltó baktériummal keverhető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Cím 1"/>
          <p:cNvSpPr>
            <a:spLocks noGrp="1"/>
          </p:cNvSpPr>
          <p:nvPr>
            <p:ph type="title"/>
          </p:nvPr>
        </p:nvSpPr>
        <p:spPr>
          <a:xfrm>
            <a:off x="636702" y="66837"/>
            <a:ext cx="10968037" cy="1143000"/>
          </a:xfrm>
        </p:spPr>
        <p:txBody>
          <a:bodyPr/>
          <a:lstStyle/>
          <a:p>
            <a:r>
              <a:rPr lang="hu-HU" altLang="hu-HU" sz="3600" dirty="0"/>
              <a:t>A nagy termésátlagok kulcsa a homogén növényállomány </a:t>
            </a:r>
            <a:endParaRPr lang="en-US" altLang="hu-HU" sz="3600" dirty="0"/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74" b="5108"/>
          <a:stretch/>
        </p:blipFill>
        <p:spPr bwMode="auto">
          <a:xfrm>
            <a:off x="200973" y="1238866"/>
            <a:ext cx="11141983" cy="4925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9797" name="Téglalap 5"/>
          <p:cNvSpPr>
            <a:spLocks noChangeArrowheads="1"/>
          </p:cNvSpPr>
          <p:nvPr/>
        </p:nvSpPr>
        <p:spPr bwMode="auto">
          <a:xfrm>
            <a:off x="929481" y="4724400"/>
            <a:ext cx="9685338" cy="954088"/>
          </a:xfrm>
          <a:prstGeom prst="rect">
            <a:avLst/>
          </a:prstGeom>
          <a:solidFill>
            <a:schemeClr val="bg1">
              <a:alpha val="6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Homogénnek tekintjük azt a növényállományt, amelynél növények 90 %-a kikel a kelés kezdetétől számított 48 órán belül</a:t>
            </a:r>
          </a:p>
        </p:txBody>
      </p:sp>
    </p:spTree>
    <p:extLst>
      <p:ext uri="{BB962C8B-B14F-4D97-AF65-F5344CB8AC3E}">
        <p14:creationId xmlns:p14="http://schemas.microsoft.com/office/powerpoint/2010/main" val="113047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="" xmlns:a16="http://schemas.microsoft.com/office/drawing/2014/main" id="{55BDEC69-14AA-4214-9318-4544290F5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C25F6A-FDEB-4859-BAAE-9863F5DABD33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t>2019.03.07.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zövegdoboz 2">
            <a:extLst>
              <a:ext uri="{FF2B5EF4-FFF2-40B4-BE49-F238E27FC236}">
                <a16:creationId xmlns="" xmlns:a16="http://schemas.microsoft.com/office/drawing/2014/main" id="{1D141284-CCF6-494E-8D13-40AF0CE7FA41}"/>
              </a:ext>
            </a:extLst>
          </p:cNvPr>
          <p:cNvSpPr txBox="1"/>
          <p:nvPr/>
        </p:nvSpPr>
        <p:spPr>
          <a:xfrm>
            <a:off x="891988" y="1797784"/>
            <a:ext cx="97311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b="1" dirty="0"/>
              <a:t>A vetési hiba emberi munkának, nem pedig a vetőmagnak vagy a gépnek az eredménye.</a:t>
            </a:r>
          </a:p>
          <a:p>
            <a:r>
              <a:rPr lang="hu-HU" sz="2000" b="1" dirty="0"/>
              <a:t>Jóllehet az idő a vetés idején drága, maradj nyugodt, őrizd meg a hideg fejedet, és bízd magad a józan észre , ne az érzelmek hullámzására és idegeskedésre, hogy közben tartsd a vetés hatékonyságát. </a:t>
            </a:r>
          </a:p>
          <a:p>
            <a:r>
              <a:rPr lang="hu-HU" sz="2000" b="1" dirty="0"/>
              <a:t>Ha előre gondolkodsz egypár percig, az gyakran elkerülhetővé tesz drága és időigényes hibákat, ami </a:t>
            </a:r>
            <a:r>
              <a:rPr lang="hu-HU" sz="2000" b="1" dirty="0" err="1"/>
              <a:t>végigkísérne</a:t>
            </a:r>
            <a:r>
              <a:rPr lang="hu-HU" sz="2000" b="1" dirty="0"/>
              <a:t> az egész tenyészidőn.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="" xmlns:a16="http://schemas.microsoft.com/office/drawing/2014/main" id="{741E2641-684A-4C9A-A8FF-4743AA5A05B5}"/>
              </a:ext>
            </a:extLst>
          </p:cNvPr>
          <p:cNvSpPr txBox="1"/>
          <p:nvPr/>
        </p:nvSpPr>
        <p:spPr>
          <a:xfrm>
            <a:off x="6768353" y="4289612"/>
            <a:ext cx="4676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Amerikai farmeroknak szóló vetési intelem 1987</a:t>
            </a:r>
          </a:p>
        </p:txBody>
      </p:sp>
    </p:spTree>
    <p:extLst>
      <p:ext uri="{BB962C8B-B14F-4D97-AF65-F5344CB8AC3E}">
        <p14:creationId xmlns:p14="http://schemas.microsoft.com/office/powerpoint/2010/main" val="415517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19536" y="0"/>
            <a:ext cx="8229600" cy="850106"/>
          </a:xfrm>
        </p:spPr>
        <p:txBody>
          <a:bodyPr>
            <a:normAutofit/>
          </a:bodyPr>
          <a:lstStyle/>
          <a:p>
            <a:r>
              <a:rPr lang="hu-HU" dirty="0"/>
              <a:t>Fejtrágyázás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58906" y="1484785"/>
            <a:ext cx="10233212" cy="4713387"/>
          </a:xfrm>
        </p:spPr>
        <p:txBody>
          <a:bodyPr/>
          <a:lstStyle/>
          <a:p>
            <a:r>
              <a:rPr lang="hu-HU" dirty="0"/>
              <a:t>Az állományban végzett N- és kéntrágyázás (</a:t>
            </a:r>
            <a:r>
              <a:rPr lang="hu-HU" dirty="0" err="1"/>
              <a:t>mezo</a:t>
            </a:r>
            <a:r>
              <a:rPr lang="hu-HU" dirty="0"/>
              <a:t> és mikroelemek)</a:t>
            </a:r>
          </a:p>
          <a:p>
            <a:r>
              <a:rPr lang="hu-HU" dirty="0"/>
              <a:t>Elsősorban </a:t>
            </a:r>
            <a:r>
              <a:rPr lang="hu-HU" b="1" dirty="0"/>
              <a:t>talajtrágyák</a:t>
            </a:r>
            <a:r>
              <a:rPr lang="hu-HU" dirty="0"/>
              <a:t>: szilárd (amm.-nitrát, MAS, karbamid)/folyékony (</a:t>
            </a:r>
            <a:r>
              <a:rPr lang="hu-HU" dirty="0" err="1"/>
              <a:t>Nitrosol</a:t>
            </a:r>
            <a:r>
              <a:rPr lang="hu-HU" dirty="0"/>
              <a:t>) NS</a:t>
            </a:r>
          </a:p>
          <a:p>
            <a:r>
              <a:rPr lang="hu-HU" dirty="0"/>
              <a:t>Az időjárástól függően a fejlett állományokban lehet lombtrágyázás is </a:t>
            </a:r>
            <a:br>
              <a:rPr lang="hu-HU" dirty="0"/>
            </a:br>
            <a:r>
              <a:rPr lang="hu-HU" dirty="0"/>
              <a:t>(kis koncentráció, pár kg hatóanyag)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6933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ím 1">
            <a:extLst>
              <a:ext uri="{FF2B5EF4-FFF2-40B4-BE49-F238E27FC236}">
                <a16:creationId xmlns="" xmlns:a16="http://schemas.microsoft.com/office/drawing/2014/main" id="{857C5A62-5A27-46BB-94D3-90AAB5D7E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1989138"/>
            <a:ext cx="8229600" cy="1655762"/>
          </a:xfrm>
        </p:spPr>
        <p:txBody>
          <a:bodyPr>
            <a:normAutofit fontScale="90000"/>
          </a:bodyPr>
          <a:lstStyle/>
          <a:p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 NITROGÉN HATÉKONY FELHASZNÁLÁSÁNAK TECHNOLÓGIAI FELTÉTELEI, LEHETŐSÉGEI.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98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artalom helye 2">
            <a:extLst>
              <a:ext uri="{FF2B5EF4-FFF2-40B4-BE49-F238E27FC236}">
                <a16:creationId xmlns="" xmlns:a16="http://schemas.microsoft.com/office/drawing/2014/main" id="{C351B57A-B31C-40C4-8D8D-F6D02F18A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5113" y="765175"/>
            <a:ext cx="8604250" cy="554355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 felhasznált műtrágya 70%-a nitrogén</a:t>
            </a:r>
          </a:p>
          <a:p>
            <a:pPr>
              <a:spcAft>
                <a:spcPts val="600"/>
              </a:spcAft>
            </a:pPr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Túlnyomórészt vetés előtti kijuttatás (kapások)</a:t>
            </a:r>
          </a:p>
          <a:p>
            <a:pPr>
              <a:spcAft>
                <a:spcPts val="600"/>
              </a:spcAft>
            </a:pPr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Az összes nitrogén kb. 80 %-a vetéssel bezárólag kerül felhasználásra</a:t>
            </a:r>
          </a:p>
          <a:p>
            <a:pPr>
              <a:spcAft>
                <a:spcPts val="600"/>
              </a:spcAft>
            </a:pPr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Csak 20 %-a fejtrágya</a:t>
            </a:r>
          </a:p>
          <a:p>
            <a:pPr>
              <a:spcAft>
                <a:spcPts val="600"/>
              </a:spcAft>
            </a:pPr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Nem a növény fenológiai igényéhez igazított</a:t>
            </a:r>
          </a:p>
          <a:p>
            <a:pPr>
              <a:spcAft>
                <a:spcPts val="600"/>
              </a:spcAft>
            </a:pPr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Sok a veszteség </a:t>
            </a:r>
          </a:p>
          <a:p>
            <a:endParaRPr lang="hu-HU" altLang="en-US"/>
          </a:p>
          <a:p>
            <a:endParaRPr lang="hu-HU" altLang="en-US"/>
          </a:p>
          <a:p>
            <a:endParaRPr lang="hu-HU" altLang="en-US"/>
          </a:p>
          <a:p>
            <a:endParaRPr lang="en-US" altLang="en-US"/>
          </a:p>
        </p:txBody>
      </p:sp>
      <p:sp>
        <p:nvSpPr>
          <p:cNvPr id="17411" name="Cím 1">
            <a:extLst>
              <a:ext uri="{FF2B5EF4-FFF2-40B4-BE49-F238E27FC236}">
                <a16:creationId xmlns="" xmlns:a16="http://schemas.microsoft.com/office/drawing/2014/main" id="{9205CB19-F9E5-4843-83D1-79615BE77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3363" y="3176"/>
            <a:ext cx="8229601" cy="633413"/>
          </a:xfrm>
        </p:spPr>
        <p:txBody>
          <a:bodyPr/>
          <a:lstStyle/>
          <a:p>
            <a:r>
              <a:rPr lang="hu-HU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Jelenlegi helyzet</a:t>
            </a:r>
            <a:endParaRPr lang="en-US" altLang="en-US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63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Cím 1">
            <a:extLst>
              <a:ext uri="{FF2B5EF4-FFF2-40B4-BE49-F238E27FC236}">
                <a16:creationId xmlns="" xmlns:a16="http://schemas.microsoft.com/office/drawing/2014/main" id="{CACE5585-5709-47BA-8B11-209B88AD4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732" y="7938"/>
            <a:ext cx="10747375" cy="1143000"/>
          </a:xfrm>
        </p:spPr>
        <p:txBody>
          <a:bodyPr/>
          <a:lstStyle/>
          <a:p>
            <a:r>
              <a:rPr lang="hu-HU" altLang="en-US" sz="3600">
                <a:cs typeface="Times New Roman" panose="02020603050405020304" pitchFamily="18" charset="0"/>
              </a:rPr>
              <a:t>N-hasznosulás</a:t>
            </a:r>
            <a:endParaRPr lang="en-US" altLang="en-US" sz="3600">
              <a:cs typeface="Times New Roman" panose="02020603050405020304" pitchFamily="18" charset="0"/>
            </a:endParaRPr>
          </a:p>
        </p:txBody>
      </p:sp>
      <p:sp>
        <p:nvSpPr>
          <p:cNvPr id="17411" name="Tartalom helye 2">
            <a:extLst>
              <a:ext uri="{FF2B5EF4-FFF2-40B4-BE49-F238E27FC236}">
                <a16:creationId xmlns="" xmlns:a16="http://schemas.microsoft.com/office/drawing/2014/main" id="{E1335AF0-A4ED-4BD5-BEA8-CCB2BB8FD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44" y="1484313"/>
            <a:ext cx="10475912" cy="45259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hu-HU" altLang="en-US" dirty="0">
                <a:latin typeface="Calibri" panose="020F0502020204030204" pitchFamily="34" charset="0"/>
                <a:cs typeface="Times New Roman" pitchFamily="18" charset="0"/>
              </a:rPr>
              <a:t>A N trágyákkal kijuttatott hatóanyag hasznosulása (NUE):</a:t>
            </a:r>
          </a:p>
          <a:p>
            <a:pPr>
              <a:defRPr/>
            </a:pPr>
            <a:r>
              <a:rPr lang="hu-HU" altLang="en-US" dirty="0">
                <a:latin typeface="Calibri" panose="020F0502020204030204" pitchFamily="34" charset="0"/>
                <a:cs typeface="Times New Roman" pitchFamily="18" charset="0"/>
              </a:rPr>
              <a:t>Hazai vizsgálatok: 40-80%</a:t>
            </a:r>
          </a:p>
          <a:p>
            <a:pPr>
              <a:defRPr/>
            </a:pPr>
            <a:r>
              <a:rPr lang="hu-HU" altLang="en-US" dirty="0">
                <a:latin typeface="Calibri" panose="020F0502020204030204" pitchFamily="34" charset="0"/>
                <a:cs typeface="Times New Roman" pitchFamily="18" charset="0"/>
              </a:rPr>
              <a:t>Nemzetközi publikációk: 40-64%</a:t>
            </a:r>
            <a:br>
              <a:rPr lang="hu-HU" altLang="en-US" dirty="0">
                <a:latin typeface="Calibri" panose="020F0502020204030204" pitchFamily="34" charset="0"/>
                <a:cs typeface="Times New Roman" pitchFamily="18" charset="0"/>
              </a:rPr>
            </a:br>
            <a:r>
              <a:rPr lang="hu-HU" altLang="en-US" dirty="0">
                <a:latin typeface="Calibri" panose="020F0502020204030204" pitchFamily="34" charset="0"/>
                <a:cs typeface="Times New Roman" pitchFamily="18" charset="0"/>
              </a:rPr>
              <a:t> </a:t>
            </a:r>
            <a:endParaRPr lang="en-US" altLang="en-US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97B13815-62DE-4D3C-B8DA-4EE909488B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r="70320"/>
          <a:stretch/>
        </p:blipFill>
        <p:spPr bwMode="auto">
          <a:xfrm>
            <a:off x="6756122" y="2392650"/>
            <a:ext cx="3824194" cy="3488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1542" name="Szövegdoboz 3">
            <a:extLst>
              <a:ext uri="{FF2B5EF4-FFF2-40B4-BE49-F238E27FC236}">
                <a16:creationId xmlns="" xmlns:a16="http://schemas.microsoft.com/office/drawing/2014/main" id="{32E2FA35-A38D-4CEA-ABDF-956D42668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8756" y="3221038"/>
            <a:ext cx="1905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en-US" sz="2400" b="1">
                <a:latin typeface="Calibri" panose="020F0502020204030204" pitchFamily="34" charset="0"/>
              </a:rPr>
              <a:t>Denitrifikáció</a:t>
            </a:r>
            <a:endParaRPr lang="en-US" altLang="en-US" sz="2400" b="1">
              <a:latin typeface="Calibri" panose="020F0502020204030204" pitchFamily="34" charset="0"/>
            </a:endParaRPr>
          </a:p>
        </p:txBody>
      </p:sp>
      <p:sp>
        <p:nvSpPr>
          <p:cNvPr id="321543" name="Szövegdoboz 5">
            <a:extLst>
              <a:ext uri="{FF2B5EF4-FFF2-40B4-BE49-F238E27FC236}">
                <a16:creationId xmlns="" xmlns:a16="http://schemas.microsoft.com/office/drawing/2014/main" id="{23CED2EC-A5A0-48B6-AA63-A6553948C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4170" y="5746751"/>
            <a:ext cx="16144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en-US" sz="2400" b="1">
                <a:latin typeface="Calibri" panose="020F0502020204030204" pitchFamily="34" charset="0"/>
              </a:rPr>
              <a:t>Lemosódás</a:t>
            </a:r>
            <a:endParaRPr lang="en-US" altLang="en-US" sz="2400" b="1">
              <a:latin typeface="Calibri" panose="020F0502020204030204" pitchFamily="34" charset="0"/>
            </a:endParaRPr>
          </a:p>
        </p:txBody>
      </p:sp>
      <p:sp>
        <p:nvSpPr>
          <p:cNvPr id="321544" name="Szövegdoboz 4">
            <a:extLst>
              <a:ext uri="{FF2B5EF4-FFF2-40B4-BE49-F238E27FC236}">
                <a16:creationId xmlns="" xmlns:a16="http://schemas.microsoft.com/office/drawing/2014/main" id="{70B9835B-7A76-4EF6-8D25-25E47D23F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9295" y="4414839"/>
            <a:ext cx="1944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en-US" sz="2800" b="1">
                <a:latin typeface="Calibri" panose="020F0502020204030204" pitchFamily="34" charset="0"/>
              </a:rPr>
              <a:t>Műtrágya N</a:t>
            </a:r>
            <a:endParaRPr lang="en-US" altLang="en-US" sz="2800" b="1">
              <a:latin typeface="Calibri" panose="020F0502020204030204" pitchFamily="34" charset="0"/>
            </a:endParaRPr>
          </a:p>
        </p:txBody>
      </p:sp>
      <p:sp>
        <p:nvSpPr>
          <p:cNvPr id="321545" name="Szövegdoboz 6">
            <a:extLst>
              <a:ext uri="{FF2B5EF4-FFF2-40B4-BE49-F238E27FC236}">
                <a16:creationId xmlns="" xmlns:a16="http://schemas.microsoft.com/office/drawing/2014/main" id="{2FC8862D-9BD1-4E4B-907A-96FCAE64F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1670" y="4492626"/>
            <a:ext cx="979487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en-US" sz="1800" b="1">
                <a:latin typeface="Calibri" panose="020F0502020204030204" pitchFamily="34" charset="0"/>
              </a:rPr>
              <a:t>Nitrát-N</a:t>
            </a:r>
            <a:endParaRPr lang="en-US" altLang="en-US" sz="1800" b="1">
              <a:latin typeface="Calibri" panose="020F0502020204030204" pitchFamily="34" charset="0"/>
            </a:endParaRPr>
          </a:p>
        </p:txBody>
      </p:sp>
      <p:cxnSp>
        <p:nvCxnSpPr>
          <p:cNvPr id="10" name="Egyenes összekötő nyíllal 9">
            <a:extLst>
              <a:ext uri="{FF2B5EF4-FFF2-40B4-BE49-F238E27FC236}">
                <a16:creationId xmlns="" xmlns:a16="http://schemas.microsoft.com/office/drawing/2014/main" id="{4CA1BA91-0169-4728-9F84-114597C97E69}"/>
              </a:ext>
            </a:extLst>
          </p:cNvPr>
          <p:cNvCxnSpPr>
            <a:endCxn id="321545" idx="1"/>
          </p:cNvCxnSpPr>
          <p:nvPr/>
        </p:nvCxnSpPr>
        <p:spPr>
          <a:xfrm>
            <a:off x="4290219" y="4676775"/>
            <a:ext cx="2711450" cy="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547" name="Szövegdoboz 16">
            <a:extLst>
              <a:ext uri="{FF2B5EF4-FFF2-40B4-BE49-F238E27FC236}">
                <a16:creationId xmlns="" xmlns:a16="http://schemas.microsoft.com/office/drawing/2014/main" id="{4C121A24-BFF0-45F9-A470-D903DF6F3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00370" y="4500564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en-US" sz="1800" b="1">
                <a:latin typeface="Calibri" panose="020F0502020204030204" pitchFamily="34" charset="0"/>
              </a:rPr>
              <a:t>Nitrát-N</a:t>
            </a:r>
            <a:endParaRPr lang="en-US" altLang="en-US" sz="1800" b="1">
              <a:latin typeface="Calibri" panose="020F0502020204030204" pitchFamily="34" charset="0"/>
            </a:endParaRPr>
          </a:p>
        </p:txBody>
      </p:sp>
      <p:cxnSp>
        <p:nvCxnSpPr>
          <p:cNvPr id="12" name="Egyenes összekötő nyíllal 11">
            <a:extLst>
              <a:ext uri="{FF2B5EF4-FFF2-40B4-BE49-F238E27FC236}">
                <a16:creationId xmlns="" xmlns:a16="http://schemas.microsoft.com/office/drawing/2014/main" id="{7B161D19-692B-41F9-8437-97012348581D}"/>
              </a:ext>
            </a:extLst>
          </p:cNvPr>
          <p:cNvCxnSpPr/>
          <p:nvPr/>
        </p:nvCxnSpPr>
        <p:spPr>
          <a:xfrm>
            <a:off x="7658894" y="4908551"/>
            <a:ext cx="0" cy="68262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>
            <a:extLst>
              <a:ext uri="{FF2B5EF4-FFF2-40B4-BE49-F238E27FC236}">
                <a16:creationId xmlns="" xmlns:a16="http://schemas.microsoft.com/office/drawing/2014/main" id="{5570784C-5DF2-42F3-988C-28D60B0A50DD}"/>
              </a:ext>
            </a:extLst>
          </p:cNvPr>
          <p:cNvCxnSpPr/>
          <p:nvPr/>
        </p:nvCxnSpPr>
        <p:spPr>
          <a:xfrm>
            <a:off x="7335044" y="4908551"/>
            <a:ext cx="0" cy="68421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>
            <a:extLst>
              <a:ext uri="{FF2B5EF4-FFF2-40B4-BE49-F238E27FC236}">
                <a16:creationId xmlns="" xmlns:a16="http://schemas.microsoft.com/office/drawing/2014/main" id="{CE6FB5CA-DFBA-4D1E-9A0D-9E6BDB14A39D}"/>
              </a:ext>
            </a:extLst>
          </p:cNvPr>
          <p:cNvCxnSpPr/>
          <p:nvPr/>
        </p:nvCxnSpPr>
        <p:spPr>
          <a:xfrm flipV="1">
            <a:off x="9584531" y="3683000"/>
            <a:ext cx="0" cy="711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nyíllal 14">
            <a:extLst>
              <a:ext uri="{FF2B5EF4-FFF2-40B4-BE49-F238E27FC236}">
                <a16:creationId xmlns="" xmlns:a16="http://schemas.microsoft.com/office/drawing/2014/main" id="{1DB7209E-EC0D-4D0B-B5EA-F49C240C3D22}"/>
              </a:ext>
            </a:extLst>
          </p:cNvPr>
          <p:cNvCxnSpPr/>
          <p:nvPr/>
        </p:nvCxnSpPr>
        <p:spPr>
          <a:xfrm flipV="1">
            <a:off x="9927431" y="3703638"/>
            <a:ext cx="0" cy="711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ím 1">
            <a:extLst>
              <a:ext uri="{FF2B5EF4-FFF2-40B4-BE49-F238E27FC236}">
                <a16:creationId xmlns="" xmlns:a16="http://schemas.microsoft.com/office/drawing/2014/main" id="{9D510F79-BD92-4A0E-B104-6853E6108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88913"/>
            <a:ext cx="8362950" cy="863600"/>
          </a:xfrm>
        </p:spPr>
        <p:txBody>
          <a:bodyPr/>
          <a:lstStyle/>
          <a:p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Nitrátérzékeny területek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7" name="Tartalom helye 2">
            <a:extLst>
              <a:ext uri="{FF2B5EF4-FFF2-40B4-BE49-F238E27FC236}">
                <a16:creationId xmlns="" xmlns:a16="http://schemas.microsoft.com/office/drawing/2014/main" id="{965A2663-6CE6-422B-AA35-7CBD3C12D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1508" name="Picture 2" descr="http://www.kolcsonosmegfeleltetes.eu/Portals/0/KM/Images/Photoalbum/Map/nitrat201309.jpg">
            <a:extLst>
              <a:ext uri="{FF2B5EF4-FFF2-40B4-BE49-F238E27FC236}">
                <a16:creationId xmlns="" xmlns:a16="http://schemas.microsoft.com/office/drawing/2014/main" id="{3F706B62-E1F7-4579-AC7D-3405687DB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196975"/>
            <a:ext cx="7613650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87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ím 1">
            <a:extLst>
              <a:ext uri="{FF2B5EF4-FFF2-40B4-BE49-F238E27FC236}">
                <a16:creationId xmlns="" xmlns:a16="http://schemas.microsoft.com/office/drawing/2014/main" id="{9C8C60F1-57CD-4DE2-856C-3219F03D9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026" y="-171450"/>
            <a:ext cx="8601075" cy="1763713"/>
          </a:xfrm>
        </p:spPr>
        <p:txBody>
          <a:bodyPr/>
          <a:lstStyle/>
          <a:p>
            <a:r>
              <a:rPr lang="hu-HU" altLang="en-US" sz="2800" b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tenyészidőszak alatt maximálisan kijuttatható N hatóanyag (kg/ha) átlagos termőhelyenkénti átlagtermésre számolva</a:t>
            </a:r>
            <a:endParaRPr lang="en-US" altLang="hu-HU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rtalom helye 4">
            <a:extLst>
              <a:ext uri="{FF2B5EF4-FFF2-40B4-BE49-F238E27FC236}">
                <a16:creationId xmlns="" xmlns:a16="http://schemas.microsoft.com/office/drawing/2014/main" id="{078A7BD7-B2F6-4566-8051-2C3EED09AE0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03388" y="1911350"/>
          <a:ext cx="8086726" cy="189280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35403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75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828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59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1538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Termőhelyi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kategória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gyenge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közepes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jó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53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N-ellátottságú talajon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5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I.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mezőségi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talajok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csernozjomok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53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II. barna erdőtalajok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53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III. réti és öntés talajok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53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IV. laza és homoktalajok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3" marR="68583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618" name="Rectangle 1">
            <a:extLst>
              <a:ext uri="{FF2B5EF4-FFF2-40B4-BE49-F238E27FC236}">
                <a16:creationId xmlns="" xmlns:a16="http://schemas.microsoft.com/office/drawing/2014/main" id="{43AAFCF2-A536-4950-A085-B50DF7898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1423988"/>
            <a:ext cx="172878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en-US" sz="2400" b="1" i="1">
                <a:solidFill>
                  <a:srgbClr val="000000"/>
                </a:solidFill>
                <a:latin typeface="Times New Roman" panose="02020603050405020304" pitchFamily="18" charset="0"/>
              </a:rPr>
              <a:t>őszi b</a:t>
            </a:r>
            <a:r>
              <a:rPr lang="hu-HU" altLang="en-US" sz="2400" b="1" i="1">
                <a:solidFill>
                  <a:srgbClr val="000000"/>
                </a:solidFill>
                <a:latin typeface="Calibri" panose="020F0502020204030204" pitchFamily="34" charset="0"/>
              </a:rPr>
              <a:t>ú</a:t>
            </a:r>
            <a:r>
              <a:rPr lang="hu-HU" altLang="en-US" sz="2400" b="1" i="1">
                <a:solidFill>
                  <a:srgbClr val="000000"/>
                </a:solidFill>
                <a:latin typeface="Times New Roman" panose="02020603050405020304" pitchFamily="18" charset="0"/>
              </a:rPr>
              <a:t>za</a:t>
            </a:r>
            <a:endParaRPr lang="en-US" altLang="en-US" sz="3600"/>
          </a:p>
        </p:txBody>
      </p:sp>
      <p:graphicFrame>
        <p:nvGraphicFramePr>
          <p:cNvPr id="7" name="Táblázat 6">
            <a:extLst>
              <a:ext uri="{FF2B5EF4-FFF2-40B4-BE49-F238E27FC236}">
                <a16:creationId xmlns="" xmlns:a16="http://schemas.microsoft.com/office/drawing/2014/main" id="{4A0E958E-6FD0-455D-A7FC-B3599B5A2FB9}"/>
              </a:ext>
            </a:extLst>
          </p:cNvPr>
          <p:cNvGraphicFramePr>
            <a:graphicFrameLocks noGrp="1"/>
          </p:cNvGraphicFramePr>
          <p:nvPr/>
        </p:nvGraphicFramePr>
        <p:xfrm>
          <a:off x="1687514" y="4221163"/>
          <a:ext cx="8048625" cy="189280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35277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943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632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632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1538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Termőhelyi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kategória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gyenge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közepes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jó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53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N-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ellátottságú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talajon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5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I.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mezőségi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talajok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53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II. barna erdőtalajok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53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III. réti és öntés talajok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53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IV. laza és homoktalajok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68" marR="68568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658" name="Rectangle 1">
            <a:extLst>
              <a:ext uri="{FF2B5EF4-FFF2-40B4-BE49-F238E27FC236}">
                <a16:creationId xmlns="" xmlns:a16="http://schemas.microsoft.com/office/drawing/2014/main" id="{0C053590-5CCA-45E3-B98C-A64C991F6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784601"/>
            <a:ext cx="172878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hu-HU" altLang="en-US" sz="2400" b="1" i="1">
                <a:solidFill>
                  <a:srgbClr val="000000"/>
                </a:solidFill>
                <a:latin typeface="Times New Roman" panose="02020603050405020304" pitchFamily="18" charset="0"/>
              </a:rPr>
              <a:t>kukorica</a:t>
            </a:r>
            <a:endParaRPr lang="en-US" altLang="en-US" sz="3600"/>
          </a:p>
        </p:txBody>
      </p:sp>
      <p:sp>
        <p:nvSpPr>
          <p:cNvPr id="24659" name="Ellipszis 8">
            <a:extLst>
              <a:ext uri="{FF2B5EF4-FFF2-40B4-BE49-F238E27FC236}">
                <a16:creationId xmlns="" xmlns:a16="http://schemas.microsoft.com/office/drawing/2014/main" id="{48E00552-2597-40C2-9030-E9EC71EFB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9826" y="2492376"/>
            <a:ext cx="792163" cy="288925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hu-HU" altLang="hu-HU" sz="4200">
              <a:solidFill>
                <a:srgbClr val="006338"/>
              </a:solidFill>
            </a:endParaRPr>
          </a:p>
        </p:txBody>
      </p:sp>
      <p:sp>
        <p:nvSpPr>
          <p:cNvPr id="24660" name="Ellipszis 9">
            <a:extLst>
              <a:ext uri="{FF2B5EF4-FFF2-40B4-BE49-F238E27FC236}">
                <a16:creationId xmlns="" xmlns:a16="http://schemas.microsoft.com/office/drawing/2014/main" id="{06570D06-3CC3-4441-B4ED-F2845BC24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6951" y="4868864"/>
            <a:ext cx="792163" cy="288925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hu-HU" altLang="hu-HU" sz="4200">
              <a:solidFill>
                <a:srgbClr val="006338"/>
              </a:solidFill>
            </a:endParaRPr>
          </a:p>
        </p:txBody>
      </p:sp>
      <p:sp>
        <p:nvSpPr>
          <p:cNvPr id="24661" name="Szövegdoboz 10">
            <a:extLst>
              <a:ext uri="{FF2B5EF4-FFF2-40B4-BE49-F238E27FC236}">
                <a16:creationId xmlns="" xmlns:a16="http://schemas.microsoft.com/office/drawing/2014/main" id="{F824C55C-F41C-429C-BB32-2DBD6195B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826" y="1470025"/>
            <a:ext cx="3146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>
                <a:solidFill>
                  <a:srgbClr val="FF0000"/>
                </a:solidFill>
              </a:rPr>
              <a:t>Fajlagos N: őszi búza 27 kg/t</a:t>
            </a:r>
            <a:endParaRPr lang="en-US" altLang="hu-HU" sz="1800">
              <a:solidFill>
                <a:srgbClr val="FF0000"/>
              </a:solidFill>
            </a:endParaRPr>
          </a:p>
        </p:txBody>
      </p:sp>
      <p:sp>
        <p:nvSpPr>
          <p:cNvPr id="24662" name="Szövegdoboz 11">
            <a:extLst>
              <a:ext uri="{FF2B5EF4-FFF2-40B4-BE49-F238E27FC236}">
                <a16:creationId xmlns="" xmlns:a16="http://schemas.microsoft.com/office/drawing/2014/main" id="{1CBCED30-ECA8-4C33-9BF3-9452567A2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3351" y="3849689"/>
            <a:ext cx="3032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sz="1800">
                <a:solidFill>
                  <a:srgbClr val="FF0000"/>
                </a:solidFill>
              </a:rPr>
              <a:t>Fajlagos N: kukorica 25 kg/t</a:t>
            </a:r>
            <a:endParaRPr lang="en-US" altLang="hu-HU" sz="1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81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ím 1">
            <a:extLst>
              <a:ext uri="{FF2B5EF4-FFF2-40B4-BE49-F238E27FC236}">
                <a16:creationId xmlns="" xmlns:a16="http://schemas.microsoft.com/office/drawing/2014/main" id="{6739B1BB-4D0D-4FB9-89B2-A6E6CC07B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050" y="476250"/>
            <a:ext cx="8578850" cy="1143000"/>
          </a:xfrm>
        </p:spPr>
        <p:txBody>
          <a:bodyPr>
            <a:normAutofit fontScale="90000"/>
          </a:bodyPr>
          <a:lstStyle/>
          <a:p>
            <a:r>
              <a:rPr lang="hu-HU" altLang="hu-HU" sz="2800" dirty="0"/>
              <a:t>Az őszi búza nitrogén-igénye a tervezett termés és a talaj tápelem-ellátottságának függvényében</a:t>
            </a:r>
            <a:br>
              <a:rPr lang="hu-HU" altLang="hu-HU" sz="2800" dirty="0"/>
            </a:br>
            <a:endParaRPr lang="en-US" altLang="hu-HU" sz="2800" dirty="0"/>
          </a:p>
        </p:txBody>
      </p:sp>
      <p:graphicFrame>
        <p:nvGraphicFramePr>
          <p:cNvPr id="6" name="Tartalom helye 5">
            <a:extLst>
              <a:ext uri="{FF2B5EF4-FFF2-40B4-BE49-F238E27FC236}">
                <a16:creationId xmlns="" xmlns:a16="http://schemas.microsoft.com/office/drawing/2014/main" id="{7D208590-3DAE-48F7-8873-EF1886BA40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631505" y="2492896"/>
          <a:ext cx="8121971" cy="29794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241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99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56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756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756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7565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9528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7555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effectLst/>
                        </a:rPr>
                        <a:t>Tápelemek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Tervezett termés (t/ha)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55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b="1" dirty="0">
                          <a:effectLst/>
                        </a:rPr>
                        <a:t>5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b="1" dirty="0">
                          <a:effectLst/>
                        </a:rPr>
                        <a:t>6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b="1" dirty="0">
                          <a:effectLst/>
                        </a:rPr>
                        <a:t>7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b="1" dirty="0">
                          <a:effectLst/>
                        </a:rPr>
                        <a:t>8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b="1" dirty="0">
                          <a:effectLst/>
                        </a:rPr>
                        <a:t>9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b="1" dirty="0">
                          <a:effectLst/>
                        </a:rPr>
                        <a:t>10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5418">
                <a:tc rowSpan="6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Nitrogén </a:t>
                      </a:r>
                      <a:br>
                        <a:rPr lang="en-US" sz="1700">
                          <a:effectLst/>
                        </a:rPr>
                      </a:br>
                      <a:r>
                        <a:rPr lang="en-US" sz="1700">
                          <a:effectLst/>
                        </a:rPr>
                        <a:t>(kg/ha)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effectLst/>
                        </a:rPr>
                        <a:t>Jó</a:t>
                      </a:r>
                      <a:r>
                        <a:rPr lang="en-US" sz="1700" dirty="0">
                          <a:effectLst/>
                        </a:rPr>
                        <a:t> N-</a:t>
                      </a:r>
                      <a:r>
                        <a:rPr lang="en-US" sz="1700" dirty="0" err="1">
                          <a:effectLst/>
                        </a:rPr>
                        <a:t>ellátottság</a:t>
                      </a:r>
                      <a:r>
                        <a:rPr lang="en-US" sz="1700" dirty="0">
                          <a:effectLst/>
                        </a:rPr>
                        <a:t> </a:t>
                      </a:r>
                      <a:endParaRPr lang="en-US" sz="2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(</a:t>
                      </a:r>
                      <a:r>
                        <a:rPr lang="en-US" sz="1700" dirty="0" err="1">
                          <a:effectLst/>
                        </a:rPr>
                        <a:t>középkötött</a:t>
                      </a:r>
                      <a:r>
                        <a:rPr lang="en-US" sz="1700" dirty="0">
                          <a:effectLst/>
                        </a:rPr>
                        <a:t> </a:t>
                      </a:r>
                      <a:r>
                        <a:rPr lang="en-US" sz="1700" dirty="0" err="1">
                          <a:effectLst/>
                        </a:rPr>
                        <a:t>talajok</a:t>
                      </a:r>
                      <a:r>
                        <a:rPr lang="en-US" sz="1700" dirty="0">
                          <a:effectLst/>
                        </a:rPr>
                        <a:t> </a:t>
                      </a:r>
                      <a:r>
                        <a:rPr lang="en-US" sz="1700" dirty="0" err="1">
                          <a:effectLst/>
                        </a:rPr>
                        <a:t>Humusz</a:t>
                      </a:r>
                      <a:r>
                        <a:rPr lang="en-US" sz="1700" dirty="0">
                          <a:effectLst/>
                        </a:rPr>
                        <a:t>%&gt;3)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55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122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139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155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171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190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208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54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Közepes N-ellátottság </a:t>
                      </a:r>
                      <a:endParaRPr lang="en-US" sz="2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(kötött talajok: 2,5-3% humusz, középkötött talajok: 2-2,5% humusz)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55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135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155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172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191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211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231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55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Gyenge N-ellátottság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55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149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170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189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-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-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-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5604" name="Ellipszis 6">
            <a:extLst>
              <a:ext uri="{FF2B5EF4-FFF2-40B4-BE49-F238E27FC236}">
                <a16:creationId xmlns="" xmlns:a16="http://schemas.microsoft.com/office/drawing/2014/main" id="{F68C4212-CE3B-4512-BBD3-C9901A9ECB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6276" y="3357563"/>
            <a:ext cx="1655763" cy="6477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hu-HU" altLang="hu-HU" sz="4200">
              <a:solidFill>
                <a:srgbClr val="0063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0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ím 1">
            <a:extLst>
              <a:ext uri="{FF2B5EF4-FFF2-40B4-BE49-F238E27FC236}">
                <a16:creationId xmlns="" xmlns:a16="http://schemas.microsoft.com/office/drawing/2014/main" id="{2FB03EC0-D91E-4B1D-98F4-07E1FA3C0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388" y="333375"/>
            <a:ext cx="8064500" cy="1143000"/>
          </a:xfrm>
        </p:spPr>
        <p:txBody>
          <a:bodyPr/>
          <a:lstStyle/>
          <a:p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Célok – N-hasznosulás növelése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Tartalom helye 2">
            <a:extLst>
              <a:ext uri="{FF2B5EF4-FFF2-40B4-BE49-F238E27FC236}">
                <a16:creationId xmlns="" xmlns:a16="http://schemas.microsoft.com/office/drawing/2014/main" id="{F0B972C0-A18B-45AE-B02A-961842AED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4826" y="1700213"/>
            <a:ext cx="7489825" cy="4525962"/>
          </a:xfrm>
        </p:spPr>
        <p:txBody>
          <a:bodyPr/>
          <a:lstStyle/>
          <a:p>
            <a:pPr marL="457200" lvl="1" indent="0">
              <a:buNone/>
            </a:pPr>
            <a:r>
              <a:rPr lang="hu-H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Növény igényeihez igazított növénytáplálás:</a:t>
            </a:r>
          </a:p>
          <a:p>
            <a:pPr marL="457200" lvl="1" indent="0">
              <a:buNone/>
            </a:pPr>
            <a:endParaRPr lang="hu-HU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hu-H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-Többmenetes fejtrágya</a:t>
            </a:r>
          </a:p>
          <a:p>
            <a:pPr marL="457200" lvl="1" indent="0">
              <a:buNone/>
            </a:pPr>
            <a:endParaRPr lang="hu-HU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hu-H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-Stabil nitrogénformák alkalmazása</a:t>
            </a:r>
          </a:p>
          <a:p>
            <a:pPr marL="457200" lvl="1" indent="0">
              <a:buNone/>
            </a:pPr>
            <a:r>
              <a:rPr lang="hu-H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-Precíziós kijuttatás</a:t>
            </a:r>
          </a:p>
          <a:p>
            <a:pPr marL="457200" lvl="1" indent="0">
              <a:buNone/>
            </a:pPr>
            <a:r>
              <a:rPr lang="hu-H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-Helyspecifikus kijuttatás</a:t>
            </a:r>
          </a:p>
          <a:p>
            <a:pPr marL="457200" lvl="1" indent="0">
              <a:buNone/>
            </a:pPr>
            <a:endParaRPr lang="hu-HU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hu-H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u-H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59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2">
            <a:extLst>
              <a:ext uri="{FF2B5EF4-FFF2-40B4-BE49-F238E27FC236}">
                <a16:creationId xmlns="" xmlns:a16="http://schemas.microsoft.com/office/drawing/2014/main" id="{8B290831-DD99-4FA9-B5CE-632D8D832B9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4648200" y="6356351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hu-HU" sz="4200">
              <a:solidFill>
                <a:srgbClr val="006338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45461EC3-11C7-4923-8885-BF7A62EC01E4}"/>
              </a:ext>
            </a:extLst>
          </p:cNvPr>
          <p:cNvSpPr txBox="1">
            <a:spLocks/>
          </p:cNvSpPr>
          <p:nvPr/>
        </p:nvSpPr>
        <p:spPr bwMode="auto">
          <a:xfrm>
            <a:off x="1744664" y="838200"/>
            <a:ext cx="892333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>
              <a:defRPr/>
            </a:pPr>
            <a:r>
              <a:rPr lang="hu-HU" sz="3600" b="1" kern="0" dirty="0">
                <a:latin typeface="Arial"/>
                <a:ea typeface="+mj-ea"/>
                <a:cs typeface="Arial"/>
              </a:rPr>
              <a:t>Milyen a nitrogén formákat használunk?</a:t>
            </a:r>
            <a:endParaRPr lang="en-GB" sz="3600" b="1" kern="0" dirty="0">
              <a:latin typeface="Arial"/>
              <a:ea typeface="+mj-ea"/>
              <a:cs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50929646-9D1F-41EA-BC01-C2EBF814E78E}"/>
              </a:ext>
            </a:extLst>
          </p:cNvPr>
          <p:cNvSpPr txBox="1">
            <a:spLocks/>
          </p:cNvSpPr>
          <p:nvPr/>
        </p:nvSpPr>
        <p:spPr>
          <a:xfrm>
            <a:off x="2001838" y="1797051"/>
            <a:ext cx="8126412" cy="4024313"/>
          </a:xfrm>
          <a:prstGeom prst="rect">
            <a:avLst/>
          </a:prstGeom>
        </p:spPr>
        <p:txBody>
          <a:bodyPr/>
          <a:lstStyle/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GB" sz="2000" kern="0" dirty="0" err="1">
                <a:latin typeface="Arial"/>
                <a:cs typeface="Arial"/>
              </a:rPr>
              <a:t>Amm</a:t>
            </a:r>
            <a:r>
              <a:rPr lang="hu-HU" sz="2000" kern="0" dirty="0">
                <a:latin typeface="Arial"/>
                <a:cs typeface="Arial"/>
              </a:rPr>
              <a:t>ó</a:t>
            </a:r>
            <a:r>
              <a:rPr lang="en-GB" sz="2000" kern="0" dirty="0" err="1">
                <a:latin typeface="Arial"/>
                <a:cs typeface="Arial"/>
              </a:rPr>
              <a:t>nium</a:t>
            </a:r>
            <a:r>
              <a:rPr lang="hu-HU" sz="2000" kern="0" dirty="0">
                <a:latin typeface="Arial"/>
                <a:cs typeface="Arial"/>
              </a:rPr>
              <a:t>-n</a:t>
            </a:r>
            <a:r>
              <a:rPr lang="en-GB" sz="2000" kern="0" dirty="0" err="1">
                <a:latin typeface="Arial"/>
                <a:cs typeface="Arial"/>
              </a:rPr>
              <a:t>itr</a:t>
            </a:r>
            <a:r>
              <a:rPr lang="hu-HU" sz="2000" kern="0" dirty="0">
                <a:latin typeface="Arial"/>
                <a:cs typeface="Arial"/>
              </a:rPr>
              <a:t>át (34 %)   	50 % NH</a:t>
            </a:r>
            <a:r>
              <a:rPr lang="hu-HU" sz="2000" kern="0" baseline="-25000" dirty="0">
                <a:latin typeface="Arial"/>
                <a:cs typeface="Arial"/>
              </a:rPr>
              <a:t>4</a:t>
            </a:r>
            <a:r>
              <a:rPr lang="hu-HU" sz="2000" kern="0" baseline="30000" dirty="0">
                <a:latin typeface="Arial"/>
                <a:cs typeface="Arial"/>
              </a:rPr>
              <a:t>+</a:t>
            </a:r>
            <a:r>
              <a:rPr lang="hu-HU" sz="2000" kern="0" dirty="0">
                <a:latin typeface="Arial"/>
                <a:cs typeface="Arial"/>
              </a:rPr>
              <a:t> 50 % NO</a:t>
            </a:r>
            <a:r>
              <a:rPr lang="hu-HU" sz="2000" kern="0" baseline="-25000" dirty="0">
                <a:latin typeface="Arial"/>
                <a:cs typeface="Arial"/>
              </a:rPr>
              <a:t>3</a:t>
            </a:r>
            <a:r>
              <a:rPr lang="hu-HU" sz="2000" kern="0" baseline="30000" dirty="0">
                <a:latin typeface="Arial"/>
                <a:cs typeface="Arial"/>
              </a:rPr>
              <a:t>-</a:t>
            </a:r>
            <a:endParaRPr lang="en-GB" sz="2000" kern="0" dirty="0">
              <a:latin typeface="Arial"/>
              <a:cs typeface="Arial"/>
            </a:endParaRPr>
          </a:p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endParaRPr lang="en-GB" sz="2000" kern="0" dirty="0">
              <a:latin typeface="Arial"/>
              <a:cs typeface="Arial"/>
            </a:endParaRPr>
          </a:p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hu-HU" sz="2000" kern="0" dirty="0">
                <a:latin typeface="Arial"/>
                <a:cs typeface="Arial"/>
              </a:rPr>
              <a:t>MAS (CAN) (27 %)	             50 % NH</a:t>
            </a:r>
            <a:r>
              <a:rPr lang="hu-HU" sz="2000" kern="0" baseline="-25000" dirty="0">
                <a:latin typeface="Arial"/>
                <a:cs typeface="Arial"/>
              </a:rPr>
              <a:t>4</a:t>
            </a:r>
            <a:r>
              <a:rPr lang="hu-HU" sz="2000" kern="0" baseline="30000" dirty="0">
                <a:latin typeface="Arial"/>
                <a:cs typeface="Arial"/>
              </a:rPr>
              <a:t>+</a:t>
            </a:r>
            <a:r>
              <a:rPr lang="hu-HU" sz="2000" kern="0" dirty="0">
                <a:latin typeface="Arial"/>
                <a:cs typeface="Arial"/>
              </a:rPr>
              <a:t> 50 % NO</a:t>
            </a:r>
            <a:r>
              <a:rPr lang="hu-HU" sz="2000" kern="0" baseline="-25000" dirty="0">
                <a:latin typeface="Arial"/>
                <a:cs typeface="Arial"/>
              </a:rPr>
              <a:t>3</a:t>
            </a:r>
            <a:r>
              <a:rPr lang="hu-HU" sz="2000" kern="0" baseline="30000" dirty="0">
                <a:latin typeface="Arial"/>
                <a:cs typeface="Arial"/>
              </a:rPr>
              <a:t>-</a:t>
            </a:r>
            <a:endParaRPr lang="hu-HU" sz="2000" kern="0" dirty="0">
              <a:latin typeface="Arial"/>
              <a:cs typeface="Arial"/>
            </a:endParaRPr>
          </a:p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endParaRPr lang="en-GB" sz="2000" kern="0" dirty="0">
              <a:latin typeface="Arial"/>
              <a:cs typeface="Arial"/>
            </a:endParaRPr>
          </a:p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hu-HU" sz="2000" kern="0" dirty="0">
                <a:latin typeface="Arial"/>
                <a:cs typeface="Arial"/>
              </a:rPr>
              <a:t>Karbamid (46 %)		 100 % amid-N</a:t>
            </a:r>
            <a:endParaRPr lang="en-GB" sz="2000" kern="0" dirty="0">
              <a:latin typeface="Arial"/>
              <a:cs typeface="Arial"/>
            </a:endParaRPr>
          </a:p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defRPr/>
            </a:pPr>
            <a:r>
              <a:rPr lang="hu-HU" sz="2000" kern="0" dirty="0">
                <a:latin typeface="Arial"/>
                <a:cs typeface="Arial"/>
              </a:rPr>
              <a:t>	</a:t>
            </a:r>
            <a:endParaRPr lang="en-GB" sz="2000" kern="0" dirty="0">
              <a:latin typeface="Arial"/>
              <a:cs typeface="Arial"/>
            </a:endParaRPr>
          </a:p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en-GB" sz="2000" kern="0" dirty="0">
                <a:latin typeface="Arial"/>
                <a:cs typeface="Arial"/>
              </a:rPr>
              <a:t>UAN  </a:t>
            </a:r>
            <a:r>
              <a:rPr lang="hu-HU" sz="2000" kern="0" dirty="0">
                <a:latin typeface="Arial"/>
                <a:cs typeface="Arial"/>
              </a:rPr>
              <a:t>(28-30 %)		 50 % amid-N 25 % NH</a:t>
            </a:r>
            <a:r>
              <a:rPr lang="hu-HU" sz="2000" kern="0" baseline="-25000" dirty="0">
                <a:latin typeface="Arial"/>
                <a:cs typeface="Arial"/>
              </a:rPr>
              <a:t>4</a:t>
            </a:r>
            <a:r>
              <a:rPr lang="hu-HU" sz="2000" kern="0" baseline="30000" dirty="0">
                <a:latin typeface="Arial"/>
                <a:cs typeface="Arial"/>
              </a:rPr>
              <a:t>+</a:t>
            </a:r>
            <a:r>
              <a:rPr lang="hu-HU" sz="2000" kern="0" dirty="0">
                <a:latin typeface="Arial"/>
                <a:cs typeface="Arial"/>
              </a:rPr>
              <a:t> 25 % NO</a:t>
            </a:r>
            <a:r>
              <a:rPr lang="hu-HU" sz="2000" kern="0" baseline="-25000" dirty="0">
                <a:latin typeface="Arial"/>
                <a:cs typeface="Arial"/>
              </a:rPr>
              <a:t>3</a:t>
            </a:r>
            <a:r>
              <a:rPr lang="hu-HU" sz="2000" kern="0" baseline="30000" dirty="0">
                <a:latin typeface="Arial"/>
                <a:cs typeface="Arial"/>
              </a:rPr>
              <a:t>-</a:t>
            </a:r>
          </a:p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hu-HU" sz="2800" kern="0" baseline="30000" dirty="0">
                <a:latin typeface="Arial"/>
                <a:cs typeface="Arial"/>
              </a:rPr>
              <a:t>NS</a:t>
            </a:r>
            <a:endParaRPr lang="en-GB" sz="2800" kern="0" dirty="0">
              <a:latin typeface="Arial"/>
              <a:cs typeface="Arial"/>
            </a:endParaRPr>
          </a:p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endParaRPr lang="en-GB" sz="2000" kern="0" dirty="0">
              <a:solidFill>
                <a:schemeClr val="tx2"/>
              </a:solidFill>
              <a:latin typeface="Arial"/>
              <a:cs typeface="Arial"/>
            </a:endParaRPr>
          </a:p>
          <a:p>
            <a:pPr marL="288000" indent="-288000">
              <a:lnSpc>
                <a:spcPts val="2600"/>
              </a:lnSpc>
              <a:spcBef>
                <a:spcPct val="40000"/>
              </a:spcBef>
              <a:buClr>
                <a:schemeClr val="bg2"/>
              </a:buClr>
              <a:buFont typeface="Arial" pitchFamily="34" charset="0"/>
              <a:buChar char="•"/>
              <a:defRPr/>
            </a:pPr>
            <a:r>
              <a:rPr lang="hu-HU" sz="2000" kern="0" dirty="0">
                <a:latin typeface="Arial"/>
                <a:cs typeface="Arial"/>
              </a:rPr>
              <a:t>Szilárd szerves trágya vagy hígtrágya	 100 % NH</a:t>
            </a:r>
            <a:r>
              <a:rPr lang="hu-HU" sz="2000" kern="0" baseline="-25000" dirty="0">
                <a:latin typeface="Arial"/>
                <a:cs typeface="Arial"/>
              </a:rPr>
              <a:t>4</a:t>
            </a:r>
            <a:r>
              <a:rPr lang="hu-HU" sz="2000" kern="0" baseline="30000" dirty="0">
                <a:latin typeface="Arial"/>
                <a:cs typeface="Arial"/>
              </a:rPr>
              <a:t>+</a:t>
            </a:r>
            <a:endParaRPr lang="en-GB" sz="2000" kern="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artalom helye 2">
            <a:extLst>
              <a:ext uri="{FF2B5EF4-FFF2-40B4-BE49-F238E27FC236}">
                <a16:creationId xmlns="" xmlns:a16="http://schemas.microsoft.com/office/drawing/2014/main" id="{71311B9B-53AC-49DB-A4CA-BFFECBAA4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995" y="1108075"/>
            <a:ext cx="10358437" cy="4395788"/>
          </a:xfrm>
        </p:spPr>
        <p:txBody>
          <a:bodyPr/>
          <a:lstStyle/>
          <a:p>
            <a:r>
              <a:rPr lang="hu-HU" altLang="en-US" dirty="0">
                <a:latin typeface="Calibri" panose="020F0502020204030204" pitchFamily="34" charset="0"/>
              </a:rPr>
              <a:t>Műtrágyázási módok:</a:t>
            </a:r>
            <a:br>
              <a:rPr lang="hu-HU" altLang="en-US" dirty="0">
                <a:latin typeface="Calibri" panose="020F0502020204030204" pitchFamily="34" charset="0"/>
              </a:rPr>
            </a:br>
            <a:r>
              <a:rPr lang="hu-HU" altLang="en-US" dirty="0">
                <a:latin typeface="Calibri" panose="020F0502020204030204" pitchFamily="34" charset="0"/>
              </a:rPr>
              <a:t>	Alaptrágyázás</a:t>
            </a:r>
            <a:br>
              <a:rPr lang="hu-HU" altLang="en-US" dirty="0">
                <a:latin typeface="Calibri" panose="020F0502020204030204" pitchFamily="34" charset="0"/>
              </a:rPr>
            </a:br>
            <a:r>
              <a:rPr lang="hu-HU" altLang="en-US" dirty="0">
                <a:latin typeface="Calibri" panose="020F0502020204030204" pitchFamily="34" charset="0"/>
              </a:rPr>
              <a:t>	Starter trágyázás</a:t>
            </a:r>
            <a:br>
              <a:rPr lang="hu-HU" altLang="en-US" dirty="0">
                <a:latin typeface="Calibri" panose="020F0502020204030204" pitchFamily="34" charset="0"/>
              </a:rPr>
            </a:br>
            <a:r>
              <a:rPr lang="hu-HU" altLang="en-US" dirty="0">
                <a:latin typeface="Calibri" panose="020F0502020204030204" pitchFamily="34" charset="0"/>
              </a:rPr>
              <a:t>	Fejtrágyázás			</a:t>
            </a:r>
            <a:br>
              <a:rPr lang="hu-HU" altLang="en-US" dirty="0">
                <a:latin typeface="Calibri" panose="020F0502020204030204" pitchFamily="34" charset="0"/>
              </a:rPr>
            </a:br>
            <a:r>
              <a:rPr lang="hu-HU" altLang="en-US" dirty="0">
                <a:latin typeface="Calibri" panose="020F0502020204030204" pitchFamily="34" charset="0"/>
              </a:rPr>
              <a:t>	Lombtrágyázás</a:t>
            </a:r>
          </a:p>
        </p:txBody>
      </p:sp>
      <p:pic>
        <p:nvPicPr>
          <p:cNvPr id="9" name="Picture 8" descr="DSC_0205">
            <a:extLst>
              <a:ext uri="{FF2B5EF4-FFF2-40B4-BE49-F238E27FC236}">
                <a16:creationId xmlns="" xmlns:a16="http://schemas.microsoft.com/office/drawing/2014/main" id="{7414B412-6138-4E58-8F6A-758D773191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" t="-1947" r="525" b="-758"/>
          <a:stretch/>
        </p:blipFill>
        <p:spPr bwMode="auto">
          <a:xfrm>
            <a:off x="6190166" y="2890324"/>
            <a:ext cx="2924934" cy="2022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Cím 1">
            <a:extLst>
              <a:ext uri="{FF2B5EF4-FFF2-40B4-BE49-F238E27FC236}">
                <a16:creationId xmlns="" xmlns:a16="http://schemas.microsoft.com/office/drawing/2014/main" id="{9B9125BE-DC98-4A3D-9085-1FE4539D0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2976" y="1"/>
            <a:ext cx="10094493" cy="873125"/>
          </a:xfrm>
        </p:spPr>
        <p:txBody>
          <a:bodyPr/>
          <a:lstStyle/>
          <a:p>
            <a:r>
              <a:rPr lang="hu-HU" altLang="en-US" sz="3600" dirty="0"/>
              <a:t>Trágyaigény megosztása a tenyészidőszakban</a:t>
            </a:r>
            <a:endParaRPr lang="en-US" altLang="en-US" sz="3600" dirty="0"/>
          </a:p>
        </p:txBody>
      </p:sp>
      <p:sp>
        <p:nvSpPr>
          <p:cNvPr id="5" name="Jobb oldali kapcsos zárójel 4">
            <a:extLst>
              <a:ext uri="{FF2B5EF4-FFF2-40B4-BE49-F238E27FC236}">
                <a16:creationId xmlns="" xmlns:a16="http://schemas.microsoft.com/office/drawing/2014/main" id="{1E8A63CF-FC47-4A9E-B92D-E03453F6483F}"/>
              </a:ext>
            </a:extLst>
          </p:cNvPr>
          <p:cNvSpPr/>
          <p:nvPr/>
        </p:nvSpPr>
        <p:spPr>
          <a:xfrm>
            <a:off x="3908906" y="1964578"/>
            <a:ext cx="382587" cy="129698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4200">
              <a:solidFill>
                <a:srgbClr val="000000"/>
              </a:solidFill>
            </a:endParaRPr>
          </a:p>
        </p:txBody>
      </p:sp>
      <p:sp>
        <p:nvSpPr>
          <p:cNvPr id="37893" name="Szövegdoboz 5">
            <a:extLst>
              <a:ext uri="{FF2B5EF4-FFF2-40B4-BE49-F238E27FC236}">
                <a16:creationId xmlns="" xmlns:a16="http://schemas.microsoft.com/office/drawing/2014/main" id="{6FCFE78F-95C0-47FA-A5D1-AA8DDF0C0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746" y="2149047"/>
            <a:ext cx="17224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200">
                <a:solidFill>
                  <a:srgbClr val="006338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4200">
                <a:solidFill>
                  <a:srgbClr val="006338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4200">
                <a:solidFill>
                  <a:srgbClr val="006338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4200">
                <a:solidFill>
                  <a:srgbClr val="006338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4200">
                <a:solidFill>
                  <a:srgbClr val="006338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6338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6338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6338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6338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hu-HU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</a:rPr>
              <a:t>Kiegészítő </a:t>
            </a:r>
          </a:p>
          <a:p>
            <a:pPr algn="ctr" eaLnBrk="1" hangingPunct="1">
              <a:defRPr/>
            </a:pPr>
            <a:r>
              <a:rPr lang="hu-HU" altLang="en-US" sz="28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</a:rPr>
              <a:t>trágyázás</a:t>
            </a:r>
            <a:endParaRPr lang="en-US" altLang="en-US" sz="2800" dirty="0">
              <a:solidFill>
                <a:srgbClr val="000000"/>
              </a:solidFill>
              <a:latin typeface="Calibri" panose="020F0502020204030204" pitchFamily="34" charset="0"/>
              <a:ea typeface="+mn-ea"/>
            </a:endParaRPr>
          </a:p>
        </p:txBody>
      </p:sp>
      <p:pic>
        <p:nvPicPr>
          <p:cNvPr id="7" name="Picture 2" descr="C:\Users\User\Desktop\AgroMash-kiadvány\KIADVÁNY KÉPEK\r4a035331_rrd_LA-small.jpg">
            <a:extLst>
              <a:ext uri="{FF2B5EF4-FFF2-40B4-BE49-F238E27FC236}">
                <a16:creationId xmlns="" xmlns:a16="http://schemas.microsoft.com/office/drawing/2014/main" id="{52220143-A3A1-4890-AC96-D0E11CB52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" t="8012" r="-639" b="1960"/>
          <a:stretch/>
        </p:blipFill>
        <p:spPr bwMode="auto">
          <a:xfrm>
            <a:off x="5951984" y="903670"/>
            <a:ext cx="2933060" cy="1761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2" descr="DSC_0628">
            <a:extLst>
              <a:ext uri="{FF2B5EF4-FFF2-40B4-BE49-F238E27FC236}">
                <a16:creationId xmlns="" xmlns:a16="http://schemas.microsoft.com/office/drawing/2014/main" id="{D4FBC551-69A1-42B3-8906-CE31DD183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4" t="28281" r="11061" b="21208"/>
          <a:stretch>
            <a:fillRect/>
          </a:stretch>
        </p:blipFill>
        <p:spPr bwMode="auto">
          <a:xfrm>
            <a:off x="8305855" y="2027619"/>
            <a:ext cx="3235929" cy="1725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="" xmlns:a16="http://schemas.microsoft.com/office/drawing/2014/main" id="{1414A83D-7B22-4F63-A2A6-AA3110B47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3609020"/>
            <a:ext cx="3390210" cy="19374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DSCF9800">
            <a:extLst>
              <a:ext uri="{FF2B5EF4-FFF2-40B4-BE49-F238E27FC236}">
                <a16:creationId xmlns="" xmlns:a16="http://schemas.microsoft.com/office/drawing/2014/main" id="{18CD836F-2E37-4989-8F3A-0D32F0EBA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1" b="10855"/>
          <a:stretch>
            <a:fillRect/>
          </a:stretch>
        </p:blipFill>
        <p:spPr bwMode="auto">
          <a:xfrm>
            <a:off x="3359696" y="4545124"/>
            <a:ext cx="3811026" cy="1835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3">
            <a:extLst>
              <a:ext uri="{FF2B5EF4-FFF2-40B4-BE49-F238E27FC236}">
                <a16:creationId xmlns="" xmlns:a16="http://schemas.microsoft.com/office/drawing/2014/main" id="{503AB641-D427-42F8-B4FE-885343394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5095" y="4508500"/>
            <a:ext cx="2505075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ím 1"/>
          <p:cNvSpPr>
            <a:spLocks noGrp="1"/>
          </p:cNvSpPr>
          <p:nvPr>
            <p:ph type="title"/>
          </p:nvPr>
        </p:nvSpPr>
        <p:spPr>
          <a:xfrm>
            <a:off x="407195" y="130176"/>
            <a:ext cx="10968037" cy="777875"/>
          </a:xfrm>
        </p:spPr>
        <p:txBody>
          <a:bodyPr/>
          <a:lstStyle/>
          <a:p>
            <a:pPr algn="ctr"/>
            <a:r>
              <a:rPr lang="hu-HU" alt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Kénhiány okai</a:t>
            </a:r>
            <a:endParaRPr lang="en-US" alt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9580" y="1498600"/>
            <a:ext cx="10577613" cy="4641850"/>
          </a:xfrm>
        </p:spPr>
        <p:txBody>
          <a:bodyPr/>
          <a:lstStyle/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Magas kéntartalmú műtrágyák, növényvédő szerek visszaszorulása a növénytermesztésben.</a:t>
            </a:r>
          </a:p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A kénvegyületek koncentrációjának csökkenése a légkörben és a csapadékban.</a:t>
            </a:r>
          </a:p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Termésátlagok növekedése</a:t>
            </a:r>
          </a:p>
          <a:p>
            <a:pPr>
              <a:defRPr/>
            </a:pPr>
            <a:endParaRPr lang="hu-HU" dirty="0">
              <a:latin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62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ím 1"/>
          <p:cNvSpPr>
            <a:spLocks noGrp="1"/>
          </p:cNvSpPr>
          <p:nvPr>
            <p:ph type="title"/>
          </p:nvPr>
        </p:nvSpPr>
        <p:spPr>
          <a:xfrm>
            <a:off x="407195" y="130176"/>
            <a:ext cx="10968037" cy="777875"/>
          </a:xfrm>
        </p:spPr>
        <p:txBody>
          <a:bodyPr/>
          <a:lstStyle/>
          <a:p>
            <a:pPr algn="ctr"/>
            <a:r>
              <a:rPr lang="hu-HU" alt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Kén szerepe, viselkedése</a:t>
            </a:r>
            <a:endParaRPr lang="en-US" alt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9580" y="1498600"/>
            <a:ext cx="10577613" cy="4641850"/>
          </a:xfrm>
        </p:spPr>
        <p:txBody>
          <a:bodyPr/>
          <a:lstStyle/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Szerves (50-80%) és szervetlen formában található.</a:t>
            </a:r>
          </a:p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Mozgékony elem, viselkedése a nitrogénhoz hasonlatos.</a:t>
            </a:r>
          </a:p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Nélkülözhetetlen az aminosavak (</a:t>
            </a:r>
            <a:r>
              <a:rPr lang="hu-HU" altLang="en-US" b="1" i="1" dirty="0" err="1">
                <a:latin typeface="Calibri" pitchFamily="34" charset="0"/>
              </a:rPr>
              <a:t>cisztin</a:t>
            </a:r>
            <a:r>
              <a:rPr lang="hu-HU" altLang="en-US" b="1" i="1" dirty="0">
                <a:latin typeface="Calibri" pitchFamily="34" charset="0"/>
              </a:rPr>
              <a:t>, cisztein, </a:t>
            </a:r>
            <a:r>
              <a:rPr lang="hu-HU" altLang="en-US" b="1" i="1" dirty="0" err="1">
                <a:latin typeface="Calibri" pitchFamily="34" charset="0"/>
              </a:rPr>
              <a:t>metionin</a:t>
            </a:r>
            <a:r>
              <a:rPr lang="hu-HU" altLang="en-US" b="1" i="1" dirty="0">
                <a:latin typeface="Calibri" pitchFamily="34" charset="0"/>
              </a:rPr>
              <a:t>) és a fehérjék szintézisében.</a:t>
            </a:r>
          </a:p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Növeli a klorofiltartalmat.</a:t>
            </a:r>
          </a:p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Kedvező N/S arány 30-40/1 a növényben.</a:t>
            </a:r>
          </a:p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A ként a növények szulfát ion formában képesek felvenni.</a:t>
            </a:r>
          </a:p>
          <a:p>
            <a:pPr>
              <a:defRPr/>
            </a:pPr>
            <a:r>
              <a:rPr lang="hu-HU" altLang="en-US" b="1" i="1" dirty="0">
                <a:latin typeface="Calibri" pitchFamily="34" charset="0"/>
              </a:rPr>
              <a:t>A légköri SO</a:t>
            </a:r>
            <a:r>
              <a:rPr lang="hu-HU" altLang="en-US" sz="1800" b="1" i="1" dirty="0">
                <a:latin typeface="Calibri" pitchFamily="34" charset="0"/>
              </a:rPr>
              <a:t>2</a:t>
            </a:r>
            <a:r>
              <a:rPr lang="hu-HU" altLang="en-US" b="1" i="1" dirty="0">
                <a:latin typeface="Calibri" pitchFamily="34" charset="0"/>
              </a:rPr>
              <a:t>-t is képesek hasznosítani.</a:t>
            </a:r>
          </a:p>
          <a:p>
            <a:pPr>
              <a:defRPr/>
            </a:pPr>
            <a:endParaRPr lang="hu-HU" dirty="0">
              <a:latin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74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ím 1"/>
          <p:cNvSpPr>
            <a:spLocks noGrp="1"/>
          </p:cNvSpPr>
          <p:nvPr>
            <p:ph type="title"/>
          </p:nvPr>
        </p:nvSpPr>
        <p:spPr>
          <a:xfrm>
            <a:off x="407195" y="130176"/>
            <a:ext cx="10968037" cy="777875"/>
          </a:xfrm>
        </p:spPr>
        <p:txBody>
          <a:bodyPr/>
          <a:lstStyle/>
          <a:p>
            <a:pPr algn="ctr"/>
            <a:r>
              <a:rPr lang="hu-HU" altLang="en-US" sz="3600" b="1" i="1" dirty="0">
                <a:latin typeface="Calibri" panose="020F0502020204030204" pitchFamily="34" charset="0"/>
              </a:rPr>
              <a:t>Növények kénigénye</a:t>
            </a:r>
            <a:endParaRPr lang="en-US" altLang="en-US" sz="3600" b="1" i="1" dirty="0">
              <a:latin typeface="Calibri" panose="020F050202020403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9580" y="1498600"/>
            <a:ext cx="10577613" cy="4641850"/>
          </a:xfrm>
        </p:spPr>
        <p:txBody>
          <a:bodyPr/>
          <a:lstStyle/>
          <a:p>
            <a:pPr marL="0" indent="0">
              <a:buNone/>
              <a:defRPr/>
            </a:pPr>
            <a:endParaRPr lang="hu-HU" altLang="en-US" dirty="0">
              <a:latin typeface="Calibri" pitchFamily="34" charset="0"/>
            </a:endParaRPr>
          </a:p>
          <a:p>
            <a:pPr>
              <a:defRPr/>
            </a:pPr>
            <a:endParaRPr lang="hu-HU" dirty="0">
              <a:latin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en-US" dirty="0">
              <a:latin typeface="Calibri" panose="020F0502020204030204" pitchFamily="34" charset="0"/>
            </a:endParaRPr>
          </a:p>
        </p:txBody>
      </p:sp>
      <p:graphicFrame>
        <p:nvGraphicFramePr>
          <p:cNvPr id="2" name="Táblázat 1"/>
          <p:cNvGraphicFramePr>
            <a:graphicFrameLocks noGrp="1"/>
          </p:cNvGraphicFramePr>
          <p:nvPr>
            <p:extLst/>
          </p:nvPr>
        </p:nvGraphicFramePr>
        <p:xfrm>
          <a:off x="965913" y="1968917"/>
          <a:ext cx="8989300" cy="261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473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473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473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23192">
                <a:tc>
                  <a:txBody>
                    <a:bodyPr/>
                    <a:lstStyle/>
                    <a:p>
                      <a:r>
                        <a:rPr lang="hu-HU" sz="2400" dirty="0"/>
                        <a:t>Növény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1,5 t/ha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3,0 t/ha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4,5 t/ha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3192">
                <a:tc>
                  <a:txBody>
                    <a:bodyPr/>
                    <a:lstStyle/>
                    <a:p>
                      <a:r>
                        <a:rPr lang="hu-HU" sz="2400" b="1" dirty="0"/>
                        <a:t>repce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21 kg/ha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42 kg/ha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63 kg/ha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3192">
                <a:tc>
                  <a:txBody>
                    <a:bodyPr/>
                    <a:lstStyle/>
                    <a:p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hu-H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hu-H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hu-HU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3192">
                <a:tc>
                  <a:txBody>
                    <a:bodyPr/>
                    <a:lstStyle/>
                    <a:p>
                      <a:r>
                        <a:rPr lang="hu-HU" sz="2400" b="1" dirty="0"/>
                        <a:t>Őszi búza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3,0</a:t>
                      </a:r>
                      <a:r>
                        <a:rPr lang="hu-HU" sz="2400" b="1" baseline="0" dirty="0"/>
                        <a:t> t/ha</a:t>
                      </a:r>
                      <a:endParaRPr lang="hu-H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6,0 t/ha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9,0 t/ha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3192">
                <a:tc>
                  <a:txBody>
                    <a:bodyPr/>
                    <a:lstStyle/>
                    <a:p>
                      <a:endParaRPr lang="hu-H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15 kg/ha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30 kg/ha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b="1" dirty="0"/>
                        <a:t>45 kg/ha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zövegdoboz 3"/>
          <p:cNvSpPr txBox="1"/>
          <p:nvPr/>
        </p:nvSpPr>
        <p:spPr>
          <a:xfrm>
            <a:off x="1867437" y="5055194"/>
            <a:ext cx="378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i="1" dirty="0"/>
              <a:t>Feltáródás évi 15 kg/ha</a:t>
            </a:r>
          </a:p>
        </p:txBody>
      </p:sp>
    </p:spTree>
    <p:extLst>
      <p:ext uri="{BB962C8B-B14F-4D97-AF65-F5344CB8AC3E}">
        <p14:creationId xmlns:p14="http://schemas.microsoft.com/office/powerpoint/2010/main" val="297159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3">
            <a:extLst>
              <a:ext uri="{FF2B5EF4-FFF2-40B4-BE49-F238E27FC236}">
                <a16:creationId xmlns="" xmlns:a16="http://schemas.microsoft.com/office/drawing/2014/main" id="{CB85928B-6B58-4E03-A05F-8A523BA16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1" y="2852739"/>
            <a:ext cx="502602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Cím 1">
            <a:extLst>
              <a:ext uri="{FF2B5EF4-FFF2-40B4-BE49-F238E27FC236}">
                <a16:creationId xmlns="" xmlns:a16="http://schemas.microsoft.com/office/drawing/2014/main" id="{87B2E059-F727-4158-A537-2D89D3F25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341438"/>
          </a:xfrm>
        </p:spPr>
        <p:txBody>
          <a:bodyPr/>
          <a:lstStyle/>
          <a:p>
            <a:r>
              <a:rPr lang="hu-H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Kalászos fejtrágyázás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012" name="Picture 2">
            <a:extLst>
              <a:ext uri="{FF2B5EF4-FFF2-40B4-BE49-F238E27FC236}">
                <a16:creationId xmlns="" xmlns:a16="http://schemas.microsoft.com/office/drawing/2014/main" id="{38E0894F-277F-4131-A9E4-69DC36D65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1341438"/>
            <a:ext cx="49720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>
            <a:extLst>
              <a:ext uri="{FF2B5EF4-FFF2-40B4-BE49-F238E27FC236}">
                <a16:creationId xmlns="" xmlns:a16="http://schemas.microsoft.com/office/drawing/2014/main" id="{7C8D91F7-B5FD-49FE-BC96-BEFCBA9C9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556" y="768350"/>
            <a:ext cx="9367838" cy="444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Szövegdoboz 4">
            <a:extLst>
              <a:ext uri="{FF2B5EF4-FFF2-40B4-BE49-F238E27FC236}">
                <a16:creationId xmlns="" xmlns:a16="http://schemas.microsoft.com/office/drawing/2014/main" id="{8C7CD676-97F1-46F5-8F3E-314C9109F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806" y="4329113"/>
            <a:ext cx="10979150" cy="1384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en-US" sz="4200">
                <a:ea typeface="ＭＳ Ｐゴシック" panose="020B0600070205080204" pitchFamily="34" charset="-128"/>
              </a:rPr>
              <a:t>                                                                                                                             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4200">
              <a:ea typeface="ＭＳ Ｐゴシック" panose="020B0600070205080204" pitchFamily="34" charset="-128"/>
            </a:endParaRPr>
          </a:p>
        </p:txBody>
      </p:sp>
      <p:sp>
        <p:nvSpPr>
          <p:cNvPr id="4" name="Szövegdoboz 3">
            <a:extLst>
              <a:ext uri="{FF2B5EF4-FFF2-40B4-BE49-F238E27FC236}">
                <a16:creationId xmlns="" xmlns:a16="http://schemas.microsoft.com/office/drawing/2014/main" id="{1AA9A810-D2DC-41D6-BFAA-0F3ED251E1BA}"/>
              </a:ext>
            </a:extLst>
          </p:cNvPr>
          <p:cNvSpPr txBox="1"/>
          <p:nvPr/>
        </p:nvSpPr>
        <p:spPr>
          <a:xfrm>
            <a:off x="119336" y="2359989"/>
            <a:ext cx="3165454" cy="707886"/>
          </a:xfrm>
          <a:prstGeom prst="rect">
            <a:avLst/>
          </a:prstGeom>
          <a:solidFill>
            <a:schemeClr val="accent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>
            <a:spAutoFit/>
          </a:bodyPr>
          <a:lstStyle/>
          <a:p>
            <a:pPr algn="ctr">
              <a:defRPr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Kumulált N-felvétel</a:t>
            </a:r>
          </a:p>
          <a:p>
            <a:pPr algn="ctr">
              <a:defRPr/>
            </a:pPr>
            <a:r>
              <a:rPr lang="hu-HU" sz="2000" dirty="0"/>
              <a:t>(%)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="" xmlns:a16="http://schemas.microsoft.com/office/drawing/2014/main" id="{E010D7C6-49EC-4B2F-982D-EB7902BADF47}"/>
              </a:ext>
            </a:extLst>
          </p:cNvPr>
          <p:cNvSpPr txBox="1"/>
          <p:nvPr/>
        </p:nvSpPr>
        <p:spPr>
          <a:xfrm>
            <a:off x="5424774" y="3232543"/>
            <a:ext cx="4448748" cy="830997"/>
          </a:xfrm>
          <a:prstGeom prst="rect">
            <a:avLst/>
          </a:prstGeom>
          <a:solidFill>
            <a:schemeClr val="accent1"/>
          </a:solidFill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N-felvétel legalább 50%-a a bokrosodás alatt történik</a:t>
            </a:r>
          </a:p>
        </p:txBody>
      </p:sp>
      <p:pic>
        <p:nvPicPr>
          <p:cNvPr id="19463" name="Picture 4">
            <a:extLst>
              <a:ext uri="{FF2B5EF4-FFF2-40B4-BE49-F238E27FC236}">
                <a16:creationId xmlns="" xmlns:a16="http://schemas.microsoft.com/office/drawing/2014/main" id="{CEBF5AC9-9C7C-4A81-A5A2-CA7DEEE36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994" y="4651375"/>
            <a:ext cx="7021512" cy="154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4" name="Cím 1">
            <a:extLst>
              <a:ext uri="{FF2B5EF4-FFF2-40B4-BE49-F238E27FC236}">
                <a16:creationId xmlns="" xmlns:a16="http://schemas.microsoft.com/office/drawing/2014/main" id="{81843B97-67CB-429E-B6D8-03C32F612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745" y="55563"/>
            <a:ext cx="8353425" cy="565150"/>
          </a:xfrm>
        </p:spPr>
        <p:txBody>
          <a:bodyPr/>
          <a:lstStyle/>
          <a:p>
            <a:r>
              <a:rPr lang="hu-HU" altLang="hu-HU"/>
              <a:t>Őszi búza N-felvételi görbéje</a:t>
            </a:r>
            <a:endParaRPr lang="en-US" alt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="" xmlns:a16="http://schemas.microsoft.com/office/drawing/2014/main" id="{AD393941-59BE-46B9-A040-99DF630944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05000" y="1219201"/>
            <a:ext cx="8382000" cy="5337175"/>
          </a:xfrm>
        </p:spPr>
        <p:txBody>
          <a:bodyPr/>
          <a:lstStyle/>
          <a:p>
            <a:pPr algn="ctr">
              <a:buFontTx/>
              <a:buNone/>
            </a:pPr>
            <a:r>
              <a:rPr lang="hu-HU" altLang="hu-HU" b="1" u="sng">
                <a:solidFill>
                  <a:srgbClr val="FF0000"/>
                </a:solidFill>
              </a:rPr>
              <a:t>Nitrogén</a:t>
            </a:r>
          </a:p>
          <a:p>
            <a:pPr lvl="1">
              <a:buFontTx/>
              <a:buChar char="•"/>
            </a:pPr>
            <a:r>
              <a:rPr lang="hu-HU" altLang="hu-HU" b="1"/>
              <a:t>Bokrosodás végéig 20-30 %</a:t>
            </a:r>
          </a:p>
          <a:p>
            <a:pPr lvl="1">
              <a:buFontTx/>
              <a:buChar char="•"/>
            </a:pPr>
            <a:r>
              <a:rPr lang="hu-HU" altLang="hu-HU" b="1"/>
              <a:t>Szárbaindulásig 50-70 %</a:t>
            </a:r>
          </a:p>
          <a:p>
            <a:pPr lvl="1">
              <a:buFontTx/>
              <a:buChar char="•"/>
            </a:pPr>
            <a:r>
              <a:rPr lang="hu-HU" altLang="hu-HU" b="1"/>
              <a:t>Virágzásig 90%</a:t>
            </a:r>
          </a:p>
          <a:p>
            <a:pPr lvl="1">
              <a:buFontTx/>
              <a:buChar char="•"/>
            </a:pPr>
            <a:r>
              <a:rPr lang="hu-HU" altLang="hu-HU" b="1"/>
              <a:t>Teljes érésig 100%</a:t>
            </a:r>
          </a:p>
          <a:p>
            <a:pPr lvl="1" algn="ctr">
              <a:buFontTx/>
              <a:buNone/>
            </a:pPr>
            <a:r>
              <a:rPr lang="hu-HU" altLang="hu-HU" b="1" u="sng">
                <a:solidFill>
                  <a:srgbClr val="FF0000"/>
                </a:solidFill>
              </a:rPr>
              <a:t>Foszfor</a:t>
            </a:r>
          </a:p>
          <a:p>
            <a:pPr lvl="1">
              <a:buFontTx/>
              <a:buChar char="•"/>
            </a:pPr>
            <a:r>
              <a:rPr lang="hu-HU" altLang="hu-HU" b="1"/>
              <a:t>Szárbaindulásig 50 %</a:t>
            </a:r>
          </a:p>
          <a:p>
            <a:pPr lvl="1">
              <a:buFontTx/>
              <a:buChar char="•"/>
            </a:pPr>
            <a:r>
              <a:rPr lang="hu-HU" altLang="hu-HU" b="1"/>
              <a:t>Virágzásig 90%</a:t>
            </a:r>
          </a:p>
          <a:p>
            <a:pPr lvl="1">
              <a:buFontTx/>
              <a:buChar char="•"/>
            </a:pPr>
            <a:r>
              <a:rPr lang="hu-HU" altLang="hu-HU" b="1"/>
              <a:t>Teljes érésig 100%</a:t>
            </a:r>
          </a:p>
          <a:p>
            <a:pPr lvl="1">
              <a:buFontTx/>
              <a:buNone/>
            </a:pPr>
            <a:endParaRPr lang="hu-HU" altLang="hu-HU" b="1"/>
          </a:p>
          <a:p>
            <a:pPr lvl="1">
              <a:buFontTx/>
              <a:buChar char="•"/>
            </a:pPr>
            <a:endParaRPr lang="hu-HU" altLang="hu-HU" b="1"/>
          </a:p>
        </p:txBody>
      </p:sp>
      <p:sp>
        <p:nvSpPr>
          <p:cNvPr id="71683" name="Rectangle 3">
            <a:extLst>
              <a:ext uri="{FF2B5EF4-FFF2-40B4-BE49-F238E27FC236}">
                <a16:creationId xmlns="" xmlns:a16="http://schemas.microsoft.com/office/drawing/2014/main" id="{43895036-137B-4627-BE1B-04D0CBB05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76200"/>
            <a:ext cx="7467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0" hangingPunct="0"/>
            <a:r>
              <a:rPr lang="hu-HU" altLang="hu-HU" b="1">
                <a:solidFill>
                  <a:schemeClr val="tx2"/>
                </a:solidFill>
              </a:rPr>
              <a:t>A nitrogén és foszfor felvétel megközelítő alakulása a különböző fenológiai stádiumokban az összes felvétel %-ában kifejezve</a:t>
            </a:r>
          </a:p>
        </p:txBody>
      </p:sp>
    </p:spTree>
    <p:extLst>
      <p:ext uri="{BB962C8B-B14F-4D97-AF65-F5344CB8AC3E}">
        <p14:creationId xmlns:p14="http://schemas.microsoft.com/office/powerpoint/2010/main" val="194643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813118" y="339038"/>
            <a:ext cx="9749471" cy="620712"/>
          </a:xfrm>
        </p:spPr>
        <p:txBody>
          <a:bodyPr/>
          <a:lstStyle/>
          <a:p>
            <a:pPr eaLnBrk="1" hangingPunct="1"/>
            <a:r>
              <a:rPr lang="hu-HU" altLang="en-US" sz="3600" b="1" dirty="0">
                <a:latin typeface="Calibri" pitchFamily="34" charset="0"/>
              </a:rPr>
              <a:t>          Őszi búza N-ellátása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183" y="1501254"/>
            <a:ext cx="11600030" cy="5096397"/>
          </a:xfrm>
        </p:spPr>
        <p:txBody>
          <a:bodyPr/>
          <a:lstStyle/>
          <a:p>
            <a:pPr eaLnBrk="1" hangingPunct="1"/>
            <a:r>
              <a:rPr lang="hu-HU" altLang="en-US" sz="2800" dirty="0">
                <a:latin typeface="Calibri" pitchFamily="34" charset="0"/>
              </a:rPr>
              <a:t>Őszi alap N: az összes N-igény 20-30%-a</a:t>
            </a:r>
          </a:p>
          <a:p>
            <a:pPr eaLnBrk="1" hangingPunct="1"/>
            <a:r>
              <a:rPr lang="hu-HU" altLang="en-US" sz="2800" dirty="0">
                <a:latin typeface="Calibri" pitchFamily="34" charset="0"/>
              </a:rPr>
              <a:t>Tél végén-tavasz elején (február-március)</a:t>
            </a:r>
          </a:p>
          <a:p>
            <a:pPr lvl="1" eaLnBrk="1" hangingPunct="1"/>
            <a:r>
              <a:rPr lang="hu-HU" altLang="en-US" dirty="0">
                <a:latin typeface="Calibri" pitchFamily="34" charset="0"/>
              </a:rPr>
              <a:t>A bokrosodás elősegítése, kalászonkénti kalászkaszám</a:t>
            </a:r>
          </a:p>
          <a:p>
            <a:pPr lvl="1" eaLnBrk="1" hangingPunct="1"/>
            <a:r>
              <a:rPr lang="hu-HU" altLang="en-US" dirty="0">
                <a:latin typeface="Calibri" pitchFamily="34" charset="0"/>
              </a:rPr>
              <a:t>Termés mennyisége</a:t>
            </a:r>
          </a:p>
          <a:p>
            <a:pPr eaLnBrk="1" hangingPunct="1"/>
            <a:r>
              <a:rPr lang="hu-HU" altLang="en-US" sz="2800" dirty="0" err="1">
                <a:latin typeface="Calibri" pitchFamily="34" charset="0"/>
              </a:rPr>
              <a:t>Szárbaindulás</a:t>
            </a:r>
            <a:r>
              <a:rPr lang="hu-HU" altLang="en-US" sz="2800" dirty="0">
                <a:latin typeface="Calibri" pitchFamily="34" charset="0"/>
              </a:rPr>
              <a:t> idején (április)</a:t>
            </a:r>
          </a:p>
          <a:p>
            <a:pPr lvl="1" eaLnBrk="1" hangingPunct="1"/>
            <a:r>
              <a:rPr lang="hu-HU" altLang="en-US" dirty="0">
                <a:latin typeface="Calibri" pitchFamily="34" charset="0"/>
              </a:rPr>
              <a:t>Nagy vegetatív tömeg kialakulása, </a:t>
            </a:r>
            <a:r>
              <a:rPr lang="hu-HU" altLang="en-US" dirty="0" err="1">
                <a:latin typeface="Calibri" pitchFamily="34" charset="0"/>
              </a:rPr>
              <a:t>kalászkák</a:t>
            </a:r>
            <a:r>
              <a:rPr lang="hu-HU" altLang="en-US" dirty="0">
                <a:latin typeface="Calibri" pitchFamily="34" charset="0"/>
              </a:rPr>
              <a:t> differenciálódása</a:t>
            </a:r>
          </a:p>
          <a:p>
            <a:pPr lvl="1" eaLnBrk="1" hangingPunct="1"/>
            <a:r>
              <a:rPr lang="hu-HU" altLang="en-US" dirty="0">
                <a:latin typeface="Calibri" pitchFamily="34" charset="0"/>
              </a:rPr>
              <a:t>Termés mennyisége, minősége</a:t>
            </a:r>
          </a:p>
          <a:p>
            <a:pPr eaLnBrk="1" hangingPunct="1"/>
            <a:r>
              <a:rPr lang="hu-HU" altLang="en-US" sz="2800" dirty="0">
                <a:latin typeface="Calibri" pitchFamily="34" charset="0"/>
              </a:rPr>
              <a:t>Kalászolás idején (május)</a:t>
            </a:r>
          </a:p>
          <a:p>
            <a:pPr lvl="1" eaLnBrk="1" hangingPunct="1"/>
            <a:r>
              <a:rPr lang="hu-HU" altLang="en-US" dirty="0">
                <a:latin typeface="Calibri" pitchFamily="34" charset="0"/>
              </a:rPr>
              <a:t>Minőség javítása</a:t>
            </a:r>
          </a:p>
          <a:p>
            <a:pPr lvl="1" eaLnBrk="1" hangingPunct="1"/>
            <a:r>
              <a:rPr lang="hu-HU" altLang="en-US" dirty="0">
                <a:latin typeface="Calibri" pitchFamily="34" charset="0"/>
              </a:rPr>
              <a:t>Nyersfehérje tartalom, ezen belül főként a sikér mennyisége</a:t>
            </a:r>
          </a:p>
        </p:txBody>
      </p:sp>
    </p:spTree>
    <p:extLst>
      <p:ext uri="{BB962C8B-B14F-4D97-AF65-F5344CB8AC3E}">
        <p14:creationId xmlns:p14="http://schemas.microsoft.com/office/powerpoint/2010/main" val="3733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A1F350DD-5AA8-4F7A-9641-4917654AE7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95600" y="0"/>
            <a:ext cx="7772400" cy="914400"/>
          </a:xfrm>
        </p:spPr>
        <p:txBody>
          <a:bodyPr/>
          <a:lstStyle/>
          <a:p>
            <a:r>
              <a:rPr lang="hu-HU" altLang="hu-HU" sz="3600"/>
              <a:t>A talaj felvehető N tartalma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9266FD58-D63F-4F05-8869-428E2464DA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98175" y="1143000"/>
            <a:ext cx="10143565" cy="4953000"/>
          </a:xfrm>
        </p:spPr>
        <p:txBody>
          <a:bodyPr/>
          <a:lstStyle/>
          <a:p>
            <a:r>
              <a:rPr lang="hu-HU" altLang="hu-HU" sz="2400" dirty="0" err="1"/>
              <a:t>Nmin</a:t>
            </a:r>
            <a:r>
              <a:rPr lang="hu-HU" altLang="hu-HU" sz="2400" dirty="0"/>
              <a:t> módszer</a:t>
            </a:r>
          </a:p>
          <a:p>
            <a:r>
              <a:rPr lang="hu-HU" altLang="hu-HU" sz="2400" dirty="0"/>
              <a:t>Az első talajvizsgálat az őszi búza bokrosodása kezdetén, bokrosodásában történik, a talajélet beindulása előtt, amikor a külső hőmérséklet + 4, +5 C</a:t>
            </a:r>
            <a:r>
              <a:rPr lang="hu-HU" altLang="hu-HU" sz="2400" baseline="30000" dirty="0"/>
              <a:t>0</a:t>
            </a:r>
            <a:r>
              <a:rPr lang="hu-HU" altLang="hu-HU" sz="2400" dirty="0"/>
              <a:t>.</a:t>
            </a:r>
          </a:p>
          <a:p>
            <a:r>
              <a:rPr lang="hu-HU" altLang="hu-HU" sz="2400" dirty="0"/>
              <a:t>Ekkor a bokrosodás végére, a </a:t>
            </a:r>
            <a:r>
              <a:rPr lang="hu-HU" altLang="hu-HU" sz="2400" dirty="0" err="1"/>
              <a:t>szárbaindulás</a:t>
            </a:r>
            <a:r>
              <a:rPr lang="hu-HU" altLang="hu-HU" sz="2400" dirty="0"/>
              <a:t> elejére kívánunk szaktanácsot adni. A mintavétel mélysége 0-60 cm-es talajrétegre terjed ki.</a:t>
            </a:r>
          </a:p>
          <a:p>
            <a:endParaRPr lang="hu-HU" altLang="hu-HU" sz="2400" dirty="0"/>
          </a:p>
        </p:txBody>
      </p:sp>
      <p:pic>
        <p:nvPicPr>
          <p:cNvPr id="6" name="Kép 5">
            <a:extLst>
              <a:ext uri="{FF2B5EF4-FFF2-40B4-BE49-F238E27FC236}">
                <a16:creationId xmlns="" xmlns:a16="http://schemas.microsoft.com/office/drawing/2014/main" id="{2154293A-1B0A-4FB5-8C06-E1EC97712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002" y="3203502"/>
            <a:ext cx="6333564" cy="359760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38228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altLang="hu-HU" dirty="0"/>
          </a:p>
          <a:p>
            <a:endParaRPr lang="en-US" altLang="hu-HU" dirty="0"/>
          </a:p>
        </p:txBody>
      </p:sp>
      <p:pic>
        <p:nvPicPr>
          <p:cNvPr id="6147" name="Kép 3" descr="image002">
            <a:extLst>
              <a:ext uri="{FF2B5EF4-FFF2-40B4-BE49-F238E27FC236}">
                <a16:creationId xmlns="" xmlns:a16="http://schemas.microsoft.com/office/drawing/2014/main" id="{0618A208-1E5B-4A3A-96E9-2E1D923BB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" y="7332"/>
            <a:ext cx="12192486" cy="695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ím 4">
            <a:extLst>
              <a:ext uri="{FF2B5EF4-FFF2-40B4-BE49-F238E27FC236}">
                <a16:creationId xmlns="" xmlns:a16="http://schemas.microsoft.com/office/drawing/2014/main" id="{59281AE9-FE6E-43DB-8337-229DAEB52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394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altLang="hu-HU" dirty="0"/>
          </a:p>
          <a:p>
            <a:endParaRPr lang="en-US" altLang="hu-HU" dirty="0"/>
          </a:p>
        </p:txBody>
      </p:sp>
      <p:pic>
        <p:nvPicPr>
          <p:cNvPr id="6146" name="Kép 2" descr="image001">
            <a:extLst>
              <a:ext uri="{FF2B5EF4-FFF2-40B4-BE49-F238E27FC236}">
                <a16:creationId xmlns="" xmlns:a16="http://schemas.microsoft.com/office/drawing/2014/main" id="{932B7DB6-3022-4790-878F-E1A915D37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996"/>
            <a:ext cx="12242958" cy="688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ím 4">
            <a:extLst>
              <a:ext uri="{FF2B5EF4-FFF2-40B4-BE49-F238E27FC236}">
                <a16:creationId xmlns="" xmlns:a16="http://schemas.microsoft.com/office/drawing/2014/main" id="{59281AE9-FE6E-43DB-8337-229DAEB52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527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B4A6C800-3383-45B0-8EEC-6C3166936A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/>
              <a:t>Startertrágyázás célja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F13F5C0C-DE57-4E61-853C-EEE382B8B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altLang="hu-HU" dirty="0">
                <a:latin typeface="Clearface-H-Bold" charset="-18"/>
              </a:rPr>
              <a:t>A startertrágyázás célja, hogy gyors kelést, és erőteljes gyökérnövekedést biztosítson a növény fejlődésének kezdeti szakaszában azáltal, hogy megfelelő mennyiségű és minőségű tápanyagot, elsősorban könnyen felvehető foszfort, biztosítunk a csírázó növényeknek. </a:t>
            </a:r>
          </a:p>
          <a:p>
            <a:endParaRPr lang="hu-HU" altLang="hu-HU" dirty="0">
              <a:latin typeface="Clearface-H" charset="-18"/>
            </a:endParaRPr>
          </a:p>
          <a:p>
            <a:r>
              <a:rPr lang="hu-HU" altLang="hu-HU" dirty="0">
                <a:latin typeface="Clearface-H" charset="-18"/>
              </a:rPr>
              <a:t>Amikor a csíranövény tartaléktápanyagai elfogynak, gyökérzete még fejletlen, a hűvös talajban a talajélet, vele együtt a foszfor feltáródás is még minimális, a startertrágya energiát (foszfort) biztosít annak kezdeti fejlődéséhez.</a:t>
            </a:r>
          </a:p>
          <a:p>
            <a:endParaRPr lang="hu-HU" altLang="hu-HU" sz="1800" dirty="0">
              <a:latin typeface="Clearface-H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Dózis hatása a perzselésre gabonában</a:t>
            </a:r>
          </a:p>
        </p:txBody>
      </p:sp>
      <p:pic>
        <p:nvPicPr>
          <p:cNvPr id="5122" name="Picture 2" descr="C:\Users\User\Desktop\Képek\2015\2015.03.12 Ebes Nitrosol kísérlet\DSC025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875" y="783514"/>
            <a:ext cx="7742103" cy="580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Képek\2015\2015.03.12 Ebes Nitrosol kísérlet\DSC025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640" y="749968"/>
            <a:ext cx="7764379" cy="582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Képek\2015\2015.03.12 Ebes Nitrosol kísérlet\DSC0257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640" y="749968"/>
            <a:ext cx="7764379" cy="582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Képek\2015\2015.03.12 Ebes Nitrosol kísérlet\DSC0257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641" y="749968"/>
            <a:ext cx="7764378" cy="582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07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Cím 1">
            <a:extLst>
              <a:ext uri="{FF2B5EF4-FFF2-40B4-BE49-F238E27FC236}">
                <a16:creationId xmlns="" xmlns:a16="http://schemas.microsoft.com/office/drawing/2014/main" id="{FBE89E7B-1581-4CF4-BB42-30D477BFE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 dirty="0">
                <a:ea typeface="ＭＳ Ｐゴシック" panose="020B0600070205080204" pitchFamily="34" charset="-128"/>
              </a:rPr>
              <a:t>8 t/ha őszi búza N utánpótlása</a:t>
            </a:r>
          </a:p>
        </p:txBody>
      </p:sp>
      <p:sp>
        <p:nvSpPr>
          <p:cNvPr id="129027" name="Dia számának helye 3">
            <a:extLst>
              <a:ext uri="{FF2B5EF4-FFF2-40B4-BE49-F238E27FC236}">
                <a16:creationId xmlns="" xmlns:a16="http://schemas.microsoft.com/office/drawing/2014/main" id="{179D7209-96A5-4D64-B799-4C834464108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1600200" y="275167"/>
            <a:ext cx="685800" cy="32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4267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32" indent="-285744">
              <a:spcBef>
                <a:spcPct val="20000"/>
              </a:spcBef>
              <a:buChar char="–"/>
              <a:defRPr sz="3467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2971" indent="-228594">
              <a:spcBef>
                <a:spcPct val="20000"/>
              </a:spcBef>
              <a:buChar char="•"/>
              <a:defRPr sz="2933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160" indent="-228594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349" indent="-228594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66933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76518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886103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495688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48399F-CDB8-46D5-BE12-DD3C661E7B11}" type="slidenum">
              <a:rPr lang="hu-HU" altLang="hu-HU" sz="2000">
                <a:solidFill>
                  <a:srgbClr val="006338"/>
                </a:solidFill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hu-HU" altLang="hu-HU" sz="2000">
              <a:solidFill>
                <a:srgbClr val="006338"/>
              </a:solidFill>
            </a:endParaRPr>
          </a:p>
        </p:txBody>
      </p:sp>
      <p:pic>
        <p:nvPicPr>
          <p:cNvPr id="129028" name="Kép 4">
            <a:extLst>
              <a:ext uri="{FF2B5EF4-FFF2-40B4-BE49-F238E27FC236}">
                <a16:creationId xmlns="" xmlns:a16="http://schemas.microsoft.com/office/drawing/2014/main" id="{504AAFC0-F730-4EC2-BDE2-35FE4F946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2" y="1188053"/>
            <a:ext cx="10527728" cy="554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1" name="Balra-jobbra nyíl 9">
            <a:extLst>
              <a:ext uri="{FF2B5EF4-FFF2-40B4-BE49-F238E27FC236}">
                <a16:creationId xmlns="" xmlns:a16="http://schemas.microsoft.com/office/drawing/2014/main" id="{5D209CFE-E2E5-478D-B92F-1F41C6FF4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434" y="2131485"/>
            <a:ext cx="1214967" cy="484716"/>
          </a:xfrm>
          <a:prstGeom prst="leftRightArrow">
            <a:avLst>
              <a:gd name="adj1" fmla="val 50000"/>
              <a:gd name="adj2" fmla="val 5004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hu-HU" altLang="hu-HU" sz="4200">
              <a:solidFill>
                <a:srgbClr val="006338"/>
              </a:solidFill>
            </a:endParaRPr>
          </a:p>
        </p:txBody>
      </p:sp>
      <p:sp>
        <p:nvSpPr>
          <p:cNvPr id="2" name="Szövegdoboz 1">
            <a:extLst>
              <a:ext uri="{FF2B5EF4-FFF2-40B4-BE49-F238E27FC236}">
                <a16:creationId xmlns="" xmlns:a16="http://schemas.microsoft.com/office/drawing/2014/main" id="{006E1DAD-5AFA-465F-A4EE-2BA0F07BB8FE}"/>
              </a:ext>
            </a:extLst>
          </p:cNvPr>
          <p:cNvSpPr txBox="1"/>
          <p:nvPr/>
        </p:nvSpPr>
        <p:spPr>
          <a:xfrm>
            <a:off x="421342" y="4047564"/>
            <a:ext cx="1886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600" b="1" dirty="0"/>
              <a:t>30 kg/ha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="" xmlns:a16="http://schemas.microsoft.com/office/drawing/2014/main" id="{97EFFA63-50E6-47BF-AD2F-DFBBBB0416D9}"/>
              </a:ext>
            </a:extLst>
          </p:cNvPr>
          <p:cNvSpPr txBox="1"/>
          <p:nvPr/>
        </p:nvSpPr>
        <p:spPr>
          <a:xfrm>
            <a:off x="3628751" y="3514056"/>
            <a:ext cx="1886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600" b="1" dirty="0"/>
              <a:t>90 kg/ha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="" xmlns:a16="http://schemas.microsoft.com/office/drawing/2014/main" id="{B812BD73-00DF-42A3-BDFF-DC5084E13377}"/>
              </a:ext>
            </a:extLst>
          </p:cNvPr>
          <p:cNvSpPr txBox="1"/>
          <p:nvPr/>
        </p:nvSpPr>
        <p:spPr>
          <a:xfrm>
            <a:off x="5217459" y="2644483"/>
            <a:ext cx="1886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600" b="1" dirty="0"/>
              <a:t>50 kg/ha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="" xmlns:a16="http://schemas.microsoft.com/office/drawing/2014/main" id="{5B63C7D2-D770-411B-9A61-E034295314FF}"/>
              </a:ext>
            </a:extLst>
          </p:cNvPr>
          <p:cNvSpPr txBox="1"/>
          <p:nvPr/>
        </p:nvSpPr>
        <p:spPr>
          <a:xfrm>
            <a:off x="7552765" y="1794179"/>
            <a:ext cx="1886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600" b="1" dirty="0"/>
              <a:t>20 kg/ha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="" xmlns:a16="http://schemas.microsoft.com/office/drawing/2014/main" id="{84E217B5-2A86-4845-99FD-A00DC02551B3}"/>
              </a:ext>
            </a:extLst>
          </p:cNvPr>
          <p:cNvSpPr txBox="1"/>
          <p:nvPr/>
        </p:nvSpPr>
        <p:spPr>
          <a:xfrm>
            <a:off x="3065930" y="3117076"/>
            <a:ext cx="2986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/>
              <a:t>(140 kg/ha + </a:t>
            </a:r>
            <a:r>
              <a:rPr lang="hu-HU" sz="2400" dirty="0" err="1"/>
              <a:t>inhibítor</a:t>
            </a:r>
            <a:r>
              <a:rPr lang="hu-HU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3261266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="" xmlns:a16="http://schemas.microsoft.com/office/drawing/2014/main" id="{16D9F754-6589-4EE8-8308-89034D82729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09800" y="2286000"/>
            <a:ext cx="7772400" cy="1143000"/>
          </a:xfrm>
        </p:spPr>
        <p:txBody>
          <a:bodyPr anchor="ctr">
            <a:normAutofit fontScale="90000"/>
          </a:bodyPr>
          <a:lstStyle/>
          <a:p>
            <a:r>
              <a:rPr lang="hu-HU" altLang="hu-HU" sz="4400"/>
              <a:t>ŐSZI KÁPOSZTAREPCE  TÁPANYAG-UTÁNPÓTLÁSA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="" xmlns:a16="http://schemas.microsoft.com/office/drawing/2014/main" id="{4D4E1E7C-D5CF-4508-90D0-9BA504B59BD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95600" y="3886200"/>
            <a:ext cx="6400800" cy="1752600"/>
          </a:xfrm>
        </p:spPr>
        <p:txBody>
          <a:bodyPr/>
          <a:lstStyle/>
          <a:p>
            <a:endParaRPr lang="hu-HU" altLang="hu-HU" sz="3200"/>
          </a:p>
        </p:txBody>
      </p:sp>
      <p:sp>
        <p:nvSpPr>
          <p:cNvPr id="15364" name="Rectangle 4">
            <a:extLst>
              <a:ext uri="{FF2B5EF4-FFF2-40B4-BE49-F238E27FC236}">
                <a16:creationId xmlns="" xmlns:a16="http://schemas.microsoft.com/office/drawing/2014/main" id="{5FE8B33A-4058-4453-9935-ABCD64D5B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788" y="6583364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hu-HU" altLang="hu-HU" sz="1200" b="1">
              <a:solidFill>
                <a:srgbClr val="009900"/>
              </a:solidFill>
            </a:endParaRPr>
          </a:p>
        </p:txBody>
      </p:sp>
      <p:pic>
        <p:nvPicPr>
          <p:cNvPr id="15365" name="Picture 5" descr="kite_zrt_vonal1">
            <a:extLst>
              <a:ext uri="{FF2B5EF4-FFF2-40B4-BE49-F238E27FC236}">
                <a16:creationId xmlns="" xmlns:a16="http://schemas.microsoft.com/office/drawing/2014/main" id="{A902C21D-1F41-4065-AC16-B5CBAAE38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940176"/>
            <a:ext cx="4572000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9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u-HU" altLang="hu-H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REPCE TÁPANYAGIGÉNYE NAGY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716" y="999791"/>
            <a:ext cx="10515600" cy="4777700"/>
          </a:xfrm>
        </p:spPr>
        <p:txBody>
          <a:bodyPr/>
          <a:lstStyle/>
          <a:p>
            <a:pPr>
              <a:defRPr/>
            </a:pP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Fajlagos tápanyagigény 1 t/ha terméshez: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N: 60 kg, P</a:t>
            </a:r>
            <a:r>
              <a:rPr lang="hu-HU" altLang="hu-HU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hu-HU" altLang="hu-HU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25-35 kg, K</a:t>
            </a:r>
            <a:r>
              <a:rPr lang="hu-HU" altLang="hu-HU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O: 40-60 kg, </a:t>
            </a:r>
            <a:r>
              <a:rPr lang="hu-HU" altLang="hu-H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CaO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40-70 kg, </a:t>
            </a:r>
            <a:r>
              <a:rPr lang="hu-HU" altLang="hu-H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MgO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7-12 kg, SO</a:t>
            </a:r>
            <a:r>
              <a:rPr lang="hu-HU" altLang="hu-HU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15-17 kg,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B: 0,25 – 0,4 kg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187503" y="2343955"/>
            <a:ext cx="8153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hu-HU" altLang="hu-HU" dirty="0"/>
              <a:t>			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hu-HU" altLang="hu-H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/ha termés	      </a:t>
            </a:r>
          </a:p>
          <a:p>
            <a:pPr>
              <a:defRPr/>
            </a:pP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N: 		    240				 </a:t>
            </a:r>
          </a:p>
          <a:p>
            <a:pPr>
              <a:defRPr/>
            </a:pP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hu-HU" altLang="hu-HU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hu-HU" altLang="hu-HU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	100 – 140			</a:t>
            </a:r>
          </a:p>
          <a:p>
            <a:pPr>
              <a:defRPr/>
            </a:pP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hu-HU" altLang="hu-HU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hu-HU" altLang="hu-HU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	160 – 240			</a:t>
            </a:r>
          </a:p>
          <a:p>
            <a:pPr>
              <a:defRPr/>
            </a:pPr>
            <a:r>
              <a:rPr lang="hu-HU" altLang="hu-H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CaO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	160 – 280			</a:t>
            </a:r>
          </a:p>
          <a:p>
            <a:pPr>
              <a:defRPr/>
            </a:pP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</a:t>
            </a:r>
            <a:r>
              <a:rPr lang="hu-HU" altLang="hu-HU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	              60 – 68			</a:t>
            </a:r>
          </a:p>
          <a:p>
            <a:pPr>
              <a:defRPr/>
            </a:pPr>
            <a:r>
              <a:rPr lang="hu-HU" altLang="hu-H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MgO</a:t>
            </a: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	   28 – 48			</a:t>
            </a:r>
          </a:p>
          <a:p>
            <a:pPr>
              <a:defRPr/>
            </a:pP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B:		    1,0-1,6</a:t>
            </a:r>
            <a:r>
              <a:rPr lang="hu-HU" altLang="hu-HU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10229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3624263" y="171926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hu-H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7654" name="Object 4"/>
          <p:cNvGraphicFramePr>
            <a:graphicFrameLocks noChangeAspect="1"/>
          </p:cNvGraphicFramePr>
          <p:nvPr>
            <p:extLst/>
          </p:nvPr>
        </p:nvGraphicFramePr>
        <p:xfrm>
          <a:off x="1695515" y="477839"/>
          <a:ext cx="8972485" cy="6206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Slide" r:id="rId3" imgW="4965700" imgH="3438525" progId="PowerPoint.Slide.8">
                  <p:embed/>
                </p:oleObj>
              </mc:Choice>
              <mc:Fallback>
                <p:oleObj name="Slide" r:id="rId3" imgW="4965700" imgH="3438525" progId="PowerPoint.Slide.8">
                  <p:embed/>
                  <p:pic>
                    <p:nvPicPr>
                      <p:cNvPr id="2765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515" y="477839"/>
                        <a:ext cx="8972485" cy="62062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22" name="Rectangle 6"/>
          <p:cNvSpPr>
            <a:spLocks noChangeArrowheads="1"/>
          </p:cNvSpPr>
          <p:nvPr/>
        </p:nvSpPr>
        <p:spPr bwMode="auto">
          <a:xfrm>
            <a:off x="9753600" y="5715000"/>
            <a:ext cx="914400" cy="533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hu-H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275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="" xmlns:a16="http://schemas.microsoft.com/office/drawing/2014/main" id="{6E74382D-D010-4CA4-B74D-1F4CA52483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 sz="2800"/>
              <a:t>A REPCE TAVASZI N-ELLÁTÁSÁT MEGHATÁROZÓ TÉNYEZŐK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="" xmlns:a16="http://schemas.microsoft.com/office/drawing/2014/main" id="{42549CDE-404F-4DE3-9EEB-5AF875C056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altLang="hu-HU"/>
              <a:t>Az állomány fejlettsége</a:t>
            </a:r>
          </a:p>
          <a:p>
            <a:r>
              <a:rPr lang="hu-HU" altLang="hu-HU"/>
              <a:t>Az elvárt, illetve reálisan megcélzott hozam</a:t>
            </a:r>
          </a:p>
          <a:p>
            <a:r>
              <a:rPr lang="hu-HU" altLang="hu-HU"/>
              <a:t>Az időjárási körülmények, a fejlődés feltételei</a:t>
            </a:r>
          </a:p>
          <a:p>
            <a:pPr>
              <a:buFontTx/>
              <a:buNone/>
            </a:pPr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72237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="" xmlns:a16="http://schemas.microsoft.com/office/drawing/2014/main" id="{2D86EB27-70A6-493F-AE70-FFD53854DC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 sz="2800"/>
              <a:t>A TAVASZ N-IGÉNY PONTOS MEGHATÁROZÁSA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="" xmlns:a16="http://schemas.microsoft.com/office/drawing/2014/main" id="{4B896A7F-8A2C-469A-8064-3EEC5BCF37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hu-HU" altLang="hu-HU"/>
              <a:t>	A terméselváráshoz szükséges hatóanyag (6 kg N/100 kg termés) mennyiségét csökkenteni kell/lehet:</a:t>
            </a:r>
          </a:p>
          <a:p>
            <a:pPr>
              <a:buFontTx/>
              <a:buNone/>
            </a:pPr>
            <a:endParaRPr lang="hu-HU" altLang="hu-HU"/>
          </a:p>
          <a:p>
            <a:pPr>
              <a:buFontTx/>
              <a:buNone/>
            </a:pPr>
            <a:r>
              <a:rPr lang="hu-HU" altLang="hu-HU"/>
              <a:t>	- a növényállomány által ősszel felvett N mennyiségével</a:t>
            </a:r>
          </a:p>
          <a:p>
            <a:pPr>
              <a:buFontTx/>
              <a:buNone/>
            </a:pPr>
            <a:r>
              <a:rPr lang="hu-HU" altLang="hu-HU"/>
              <a:t>	- a talajban hozzáférhető N-készlettel</a:t>
            </a:r>
          </a:p>
        </p:txBody>
      </p:sp>
    </p:spTree>
    <p:extLst>
      <p:ext uri="{BB962C8B-B14F-4D97-AF65-F5344CB8AC3E}">
        <p14:creationId xmlns:p14="http://schemas.microsoft.com/office/powerpoint/2010/main" val="13633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="" xmlns:a16="http://schemas.microsoft.com/office/drawing/2014/main" id="{B6656625-35EA-425E-97DD-7002BAD2A3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 sz="2800"/>
              <a:t>A TALAJBAN HOZZÁFÉRHETŐ N MENNYISÉGE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="" xmlns:a16="http://schemas.microsoft.com/office/drawing/2014/main" id="{27DB0CE5-286A-4231-9F19-4F25532265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altLang="hu-HU"/>
              <a:t>Méréssel (talajvizsgálat) lehet megállapítani</a:t>
            </a:r>
          </a:p>
          <a:p>
            <a:r>
              <a:rPr lang="hu-HU" altLang="hu-HU"/>
              <a:t>Mennyivel kalkuláljunk?</a:t>
            </a:r>
          </a:p>
          <a:p>
            <a:pPr>
              <a:buFontTx/>
              <a:buNone/>
            </a:pPr>
            <a:r>
              <a:rPr lang="hu-HU" altLang="hu-HU"/>
              <a:t>	- jól áttelelt állománynál 20-25 kg/ha-t figyelembe vehetünk</a:t>
            </a:r>
          </a:p>
          <a:p>
            <a:pPr>
              <a:buFontTx/>
              <a:buNone/>
            </a:pPr>
            <a:r>
              <a:rPr lang="hu-HU" altLang="hu-HU"/>
              <a:t>	- rosszul telelt állomány esetén ne vegyük figyelembe</a:t>
            </a:r>
          </a:p>
        </p:txBody>
      </p:sp>
    </p:spTree>
    <p:extLst>
      <p:ext uri="{BB962C8B-B14F-4D97-AF65-F5344CB8AC3E}">
        <p14:creationId xmlns:p14="http://schemas.microsoft.com/office/powerpoint/2010/main" val="247577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="" xmlns:a16="http://schemas.microsoft.com/office/drawing/2014/main" id="{ADA921AE-E7D3-4E37-85BC-291F9434A0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09800" y="14478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hu-HU" altLang="hu-HU"/>
              <a:t>	A HELYESEN MEGHATÁROZOTT MENNYISÉG MELLETT A N KIJUTTATÁSÁNAK IDEJE ÉS MEGOSZTÁSÁNAK ARÁNYA BEFOLYÁSOLJA AZ EREDMÉNYESSÉGET</a:t>
            </a:r>
          </a:p>
        </p:txBody>
      </p:sp>
    </p:spTree>
    <p:extLst>
      <p:ext uri="{BB962C8B-B14F-4D97-AF65-F5344CB8AC3E}">
        <p14:creationId xmlns:p14="http://schemas.microsoft.com/office/powerpoint/2010/main" val="48592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="" xmlns:a16="http://schemas.microsoft.com/office/drawing/2014/main" id="{108BDC88-A6B4-49C4-8525-A6D54656B2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 sz="2800"/>
              <a:t>A TAVASZI N MEGOSZTÁSA FUNKCIÓJA SZERINT</a:t>
            </a:r>
          </a:p>
        </p:txBody>
      </p:sp>
      <p:sp>
        <p:nvSpPr>
          <p:cNvPr id="46083" name="Rectangle 3">
            <a:extLst>
              <a:ext uri="{FF2B5EF4-FFF2-40B4-BE49-F238E27FC236}">
                <a16:creationId xmlns="" xmlns:a16="http://schemas.microsoft.com/office/drawing/2014/main" id="{98ADAA0F-C3E7-4862-B205-DC61F13FA1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hu-HU" altLang="hu-HU" dirty="0"/>
              <a:t>ELSŐ FEJTRÁGYA</a:t>
            </a:r>
          </a:p>
          <a:p>
            <a:pPr>
              <a:buFontTx/>
              <a:buNone/>
            </a:pPr>
            <a:r>
              <a:rPr lang="hu-HU" altLang="hu-HU" dirty="0"/>
              <a:t>	- a levelek, negatív szerek regenerálódása</a:t>
            </a:r>
          </a:p>
          <a:p>
            <a:pPr>
              <a:buFontTx/>
              <a:buNone/>
            </a:pPr>
            <a:r>
              <a:rPr lang="hu-HU" altLang="hu-HU" dirty="0"/>
              <a:t>	- elágazások kifejlődése, megfelelő becőszám</a:t>
            </a:r>
          </a:p>
          <a:p>
            <a:pPr>
              <a:buFontTx/>
              <a:buNone/>
            </a:pPr>
            <a:r>
              <a:rPr lang="hu-HU" altLang="hu-HU" dirty="0"/>
              <a:t>       képzése</a:t>
            </a:r>
          </a:p>
          <a:p>
            <a:pPr>
              <a:buFontTx/>
              <a:buNone/>
            </a:pPr>
            <a:r>
              <a:rPr lang="hu-HU" altLang="hu-HU" dirty="0"/>
              <a:t>	- kijuttatás a vegetáció kezdetétől márc. elejéig</a:t>
            </a:r>
          </a:p>
          <a:p>
            <a:pPr>
              <a:buFontTx/>
              <a:buNone/>
            </a:pPr>
            <a:r>
              <a:rPr lang="hu-HU" altLang="hu-HU" dirty="0"/>
              <a:t>	- alkalmazandó trágya: NS</a:t>
            </a:r>
          </a:p>
        </p:txBody>
      </p:sp>
    </p:spTree>
    <p:extLst>
      <p:ext uri="{BB962C8B-B14F-4D97-AF65-F5344CB8AC3E}">
        <p14:creationId xmlns:p14="http://schemas.microsoft.com/office/powerpoint/2010/main" val="413712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="" xmlns:a16="http://schemas.microsoft.com/office/drawing/2014/main" id="{82194774-9592-4726-BF71-D2B2C29B66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0" y="0"/>
            <a:ext cx="8382000" cy="1143000"/>
          </a:xfrm>
        </p:spPr>
        <p:txBody>
          <a:bodyPr/>
          <a:lstStyle/>
          <a:p>
            <a:r>
              <a:rPr lang="hu-HU" altLang="hu-HU" b="1"/>
              <a:t>           Tápanyag hiányos kukorica</a:t>
            </a:r>
          </a:p>
        </p:txBody>
      </p:sp>
      <p:pic>
        <p:nvPicPr>
          <p:cNvPr id="11267" name="Picture 3" descr="P1010004">
            <a:extLst>
              <a:ext uri="{FF2B5EF4-FFF2-40B4-BE49-F238E27FC236}">
                <a16:creationId xmlns="" xmlns:a16="http://schemas.microsoft.com/office/drawing/2014/main" id="{56FC025C-4789-4ADB-AE5D-027019A47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57300"/>
            <a:ext cx="7467600" cy="560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Text Box 5">
            <a:extLst>
              <a:ext uri="{FF2B5EF4-FFF2-40B4-BE49-F238E27FC236}">
                <a16:creationId xmlns="" xmlns:a16="http://schemas.microsoft.com/office/drawing/2014/main" id="{F63C3E4D-9386-44F7-A84B-ACF0B6D5F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1600" y="1143000"/>
            <a:ext cx="16764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altLang="hu-HU" b="1"/>
              <a:t>N: 3,56 mm%</a:t>
            </a:r>
          </a:p>
          <a:p>
            <a:pPr>
              <a:spcBef>
                <a:spcPct val="50000"/>
              </a:spcBef>
            </a:pPr>
            <a:endParaRPr lang="hu-HU" altLang="hu-HU" b="1"/>
          </a:p>
          <a:p>
            <a:pPr>
              <a:spcBef>
                <a:spcPct val="50000"/>
              </a:spcBef>
            </a:pPr>
            <a:r>
              <a:rPr lang="hu-HU" altLang="hu-HU" b="1"/>
              <a:t>P: 0,16 mm%</a:t>
            </a:r>
          </a:p>
          <a:p>
            <a:pPr>
              <a:spcBef>
                <a:spcPct val="50000"/>
              </a:spcBef>
            </a:pPr>
            <a:endParaRPr lang="hu-HU" altLang="hu-HU" b="1"/>
          </a:p>
          <a:p>
            <a:pPr>
              <a:spcBef>
                <a:spcPct val="50000"/>
              </a:spcBef>
            </a:pPr>
            <a:r>
              <a:rPr lang="hu-HU" altLang="hu-HU" b="1"/>
              <a:t>K: 3,18 mm%</a:t>
            </a:r>
          </a:p>
          <a:p>
            <a:pPr>
              <a:spcBef>
                <a:spcPct val="50000"/>
              </a:spcBef>
            </a:pPr>
            <a:endParaRPr lang="hu-HU" altLang="hu-HU" b="1"/>
          </a:p>
          <a:p>
            <a:pPr>
              <a:spcBef>
                <a:spcPct val="50000"/>
              </a:spcBef>
            </a:pPr>
            <a:r>
              <a:rPr lang="hu-HU" altLang="hu-HU" b="1"/>
              <a:t>Zn: 12,8 mg/kg</a:t>
            </a:r>
          </a:p>
        </p:txBody>
      </p:sp>
    </p:spTree>
    <p:extLst>
      <p:ext uri="{BB962C8B-B14F-4D97-AF65-F5344CB8AC3E}">
        <p14:creationId xmlns:p14="http://schemas.microsoft.com/office/powerpoint/2010/main" val="410043734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="" xmlns:a16="http://schemas.microsoft.com/office/drawing/2014/main" id="{81372E35-61BD-48C5-8C2A-2460831ABF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altLang="hu-HU" sz="2800"/>
              <a:t>A TAVASZI N MEGOSZTÁSA FUNKCIÓJA SZERINT</a:t>
            </a:r>
          </a:p>
        </p:txBody>
      </p:sp>
      <p:sp>
        <p:nvSpPr>
          <p:cNvPr id="47107" name="Rectangle 3">
            <a:extLst>
              <a:ext uri="{FF2B5EF4-FFF2-40B4-BE49-F238E27FC236}">
                <a16:creationId xmlns="" xmlns:a16="http://schemas.microsoft.com/office/drawing/2014/main" id="{4189C372-66CE-4474-A2A5-BE24F201A7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hu-HU" altLang="hu-HU"/>
              <a:t>MÁSODIK FEJTRÁGYA</a:t>
            </a:r>
          </a:p>
          <a:p>
            <a:pPr>
              <a:buFontTx/>
              <a:buNone/>
            </a:pPr>
            <a:r>
              <a:rPr lang="hu-HU" altLang="hu-HU"/>
              <a:t>	- becőképződés, szemképződés, ezermagtömeg </a:t>
            </a:r>
          </a:p>
          <a:p>
            <a:pPr>
              <a:buFontTx/>
              <a:buNone/>
            </a:pPr>
            <a:r>
              <a:rPr lang="hu-HU" altLang="hu-HU"/>
              <a:t>       meghatározása</a:t>
            </a:r>
          </a:p>
          <a:p>
            <a:pPr>
              <a:buFontTx/>
              <a:buNone/>
            </a:pPr>
            <a:r>
              <a:rPr lang="hu-HU" altLang="hu-HU"/>
              <a:t>	- kijuttatás ideje: zöldbimbós állapotban</a:t>
            </a:r>
          </a:p>
        </p:txBody>
      </p:sp>
    </p:spTree>
    <p:extLst>
      <p:ext uri="{BB962C8B-B14F-4D97-AF65-F5344CB8AC3E}">
        <p14:creationId xmlns:p14="http://schemas.microsoft.com/office/powerpoint/2010/main" val="228192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="" xmlns:a16="http://schemas.microsoft.com/office/drawing/2014/main" id="{420AF0A9-D6DD-4A22-8686-A47CD744CF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hu-HU" altLang="hu-HU" sz="4000"/>
              <a:t>KÉN TRÁGYÁZÁS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="" xmlns:a16="http://schemas.microsoft.com/office/drawing/2014/main" id="{5B2C13FD-EED4-4289-A57D-F4F19FB9BF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438400" y="1219200"/>
            <a:ext cx="7315200" cy="5105400"/>
          </a:xfrm>
        </p:spPr>
        <p:txBody>
          <a:bodyPr/>
          <a:lstStyle/>
          <a:p>
            <a:pPr>
              <a:buFontTx/>
              <a:buNone/>
            </a:pPr>
            <a:r>
              <a:rPr lang="hu-HU" altLang="hu-HU" sz="4000"/>
              <a:t>Kén hiányában a repce nem tudja hasznosítani a nitrogént</a:t>
            </a:r>
          </a:p>
          <a:p>
            <a:pPr>
              <a:buFontTx/>
              <a:buNone/>
            </a:pPr>
            <a:endParaRPr lang="hu-HU" altLang="hu-HU" sz="4000"/>
          </a:p>
          <a:p>
            <a:pPr>
              <a:buFontTx/>
              <a:buNone/>
            </a:pPr>
            <a:r>
              <a:rPr lang="hu-HU" altLang="hu-HU" sz="4000"/>
              <a:t>Terméshozam csökken</a:t>
            </a:r>
          </a:p>
          <a:p>
            <a:pPr>
              <a:buFontTx/>
              <a:buNone/>
            </a:pPr>
            <a:r>
              <a:rPr lang="hu-HU" altLang="hu-HU" sz="4000"/>
              <a:t>Olajtartalom csökken</a:t>
            </a:r>
          </a:p>
          <a:p>
            <a:pPr>
              <a:buFontTx/>
              <a:buNone/>
            </a:pPr>
            <a:r>
              <a:rPr lang="hu-HU" altLang="hu-HU" sz="4000"/>
              <a:t>Fehérjetartalom csökken</a:t>
            </a:r>
          </a:p>
        </p:txBody>
      </p:sp>
    </p:spTree>
    <p:extLst>
      <p:ext uri="{BB962C8B-B14F-4D97-AF65-F5344CB8AC3E}">
        <p14:creationId xmlns:p14="http://schemas.microsoft.com/office/powerpoint/2010/main" val="293504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="" xmlns:a16="http://schemas.microsoft.com/office/drawing/2014/main" id="{BF256757-6D90-4692-B9B4-491419F2EB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hu-HU" altLang="hu-HU" sz="4000"/>
              <a:t>KÉN TRÁGYÁZÁS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="" xmlns:a16="http://schemas.microsoft.com/office/drawing/2014/main" id="{B9B124D5-A21D-42BC-A57F-A4457B81BD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09800" y="1600200"/>
            <a:ext cx="8153400" cy="4114800"/>
          </a:xfrm>
        </p:spPr>
        <p:txBody>
          <a:bodyPr/>
          <a:lstStyle/>
          <a:p>
            <a:pPr>
              <a:buFontTx/>
              <a:buNone/>
            </a:pPr>
            <a:r>
              <a:rPr lang="hu-HU" altLang="hu-HU" sz="4000"/>
              <a:t>A kén felvételének üteme azonos a nitrogén felvételével</a:t>
            </a:r>
          </a:p>
          <a:p>
            <a:pPr>
              <a:buFontTx/>
              <a:buNone/>
            </a:pPr>
            <a:endParaRPr lang="hu-HU" altLang="hu-HU" sz="4000"/>
          </a:p>
          <a:p>
            <a:pPr>
              <a:buFontTx/>
              <a:buNone/>
            </a:pPr>
            <a:r>
              <a:rPr lang="hu-HU" altLang="hu-HU" sz="4000"/>
              <a:t>A nitrogénnel együtt lehet kijuttatni kéntartalmú N trágyákkal</a:t>
            </a:r>
          </a:p>
        </p:txBody>
      </p:sp>
    </p:spTree>
    <p:extLst>
      <p:ext uri="{BB962C8B-B14F-4D97-AF65-F5344CB8AC3E}">
        <p14:creationId xmlns:p14="http://schemas.microsoft.com/office/powerpoint/2010/main" val="211758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/>
          </p:nvPr>
        </p:nvGraphicFramePr>
        <p:xfrm>
          <a:off x="1631951" y="1417638"/>
          <a:ext cx="8928102" cy="4640308"/>
        </p:xfrm>
        <a:graphic>
          <a:graphicData uri="http://schemas.openxmlformats.org/drawingml/2006/table">
            <a:tbl>
              <a:tblPr/>
              <a:tblGrid>
                <a:gridCol w="34887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22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822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749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31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i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összesen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i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ősszel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i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tavasszal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9600"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3 tonna terméshez: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N: 160 kg/ha hatóanyag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P2O5: 80-110 kg/ha hatóanyag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K2O: 120-140 kg/ha hatóanyag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első részlet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második részlet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3108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25</a:t>
                      </a:r>
                      <a:endParaRPr lang="hu-HU" sz="200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85 </a:t>
                      </a: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*(95-100)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50 *</a:t>
                      </a: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(35-40)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3108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50</a:t>
                      </a:r>
                      <a:endParaRPr lang="hu-HU" sz="200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70 </a:t>
                      </a: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*(75-80)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40 *</a:t>
                      </a: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(30-35)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3108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80-110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hu-HU" sz="200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4676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120-140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hu-HU" sz="200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3108"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4 tonna terméshez: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N: 200 kg/ha hatóanyag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P2O5: 80-110 kg/ha hatóanyag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K2O: 120-140 kg/ha hatóanyag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3108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25</a:t>
                      </a:r>
                      <a:endParaRPr lang="hu-HU" sz="2000" dirty="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120 </a:t>
                      </a: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*(125-130)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55 *</a:t>
                      </a: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(45-50)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3108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50</a:t>
                      </a:r>
                      <a:endParaRPr lang="hu-HU" sz="2000">
                        <a:effectLst/>
                        <a:latin typeface="+mn-lt"/>
                        <a:ea typeface="Times New Roman"/>
                        <a:cs typeface="Arial" pitchFamily="34" charset="0"/>
                      </a:endParaRP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100 </a:t>
                      </a: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*(105-110)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b="1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50 *</a:t>
                      </a: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(40-45)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3108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80-110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41168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120-140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u-HU" sz="2000" dirty="0">
                          <a:effectLst/>
                          <a:latin typeface="+mn-lt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44447" marR="44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3543" name="Dia számának hely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32" indent="-285744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2971" indent="-228594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160" indent="-228594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349" indent="-228594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537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726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8914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103" indent="-228594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hu-HU" altLang="hu-HU" sz="2000">
              <a:solidFill>
                <a:srgbClr val="006338"/>
              </a:solidFill>
            </a:endParaRPr>
          </a:p>
        </p:txBody>
      </p:sp>
      <p:sp>
        <p:nvSpPr>
          <p:cNvPr id="430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u-HU" altLang="hu-H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Repce tápanyag-utánpótlása</a:t>
            </a:r>
          </a:p>
        </p:txBody>
      </p:sp>
    </p:spTree>
    <p:extLst>
      <p:ext uri="{BB962C8B-B14F-4D97-AF65-F5344CB8AC3E}">
        <p14:creationId xmlns:p14="http://schemas.microsoft.com/office/powerpoint/2010/main" val="368924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Cím 1"/>
          <p:cNvSpPr>
            <a:spLocks noGrp="1"/>
          </p:cNvSpPr>
          <p:nvPr>
            <p:ph type="title"/>
          </p:nvPr>
        </p:nvSpPr>
        <p:spPr>
          <a:xfrm>
            <a:off x="1381919" y="57150"/>
            <a:ext cx="8350250" cy="5651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hu-HU" altLang="en-US" sz="3599">
                <a:ea typeface="ＭＳ Ｐゴシック" panose="020B0600070205080204" pitchFamily="34" charset="-128"/>
              </a:rPr>
              <a:t>Kukorica N-felvételi görbéje</a:t>
            </a:r>
            <a:endParaRPr lang="en-US" altLang="en-US" sz="3599">
              <a:ea typeface="ＭＳ Ｐゴシック" panose="020B0600070205080204" pitchFamily="34" charset="-128"/>
            </a:endParaRPr>
          </a:p>
        </p:txBody>
      </p:sp>
      <p:pic>
        <p:nvPicPr>
          <p:cNvPr id="345092" name="Kép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256" y="646113"/>
            <a:ext cx="7469188" cy="538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Téglalap 4"/>
          <p:cNvSpPr>
            <a:spLocks noChangeArrowheads="1"/>
          </p:cNvSpPr>
          <p:nvPr/>
        </p:nvSpPr>
        <p:spPr bwMode="auto">
          <a:xfrm>
            <a:off x="1562895" y="5492750"/>
            <a:ext cx="79533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en-US" sz="179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A kukorica N-felvételi dinamikája (Iowa State University Extension)</a:t>
            </a:r>
            <a:endParaRPr kumimoji="0" lang="en-US" altLang="en-US" sz="1799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en-US" sz="179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VC: koleoptil felnyílása; V: vegetatív fázis (kifejlett levelek száma; R: reproduktív fázis (R1-virágzás, bajusz megjelenése; R3-tejes érés; R5-dentesedés; R6-teljes érés)</a:t>
            </a:r>
            <a:endParaRPr kumimoji="0" lang="en-US" altLang="en-US" sz="1799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3263106" y="1222376"/>
            <a:ext cx="5907088" cy="3000375"/>
          </a:xfrm>
          <a:custGeom>
            <a:avLst/>
            <a:gdLst>
              <a:gd name="connsiteX0" fmla="*/ 0 w 6434996"/>
              <a:gd name="connsiteY0" fmla="*/ 3002507 h 3002507"/>
              <a:gd name="connsiteX1" fmla="*/ 1078173 w 6434996"/>
              <a:gd name="connsiteY1" fmla="*/ 2879677 h 3002507"/>
              <a:gd name="connsiteX2" fmla="*/ 1228298 w 6434996"/>
              <a:gd name="connsiteY2" fmla="*/ 2797791 h 3002507"/>
              <a:gd name="connsiteX3" fmla="*/ 1924334 w 6434996"/>
              <a:gd name="connsiteY3" fmla="*/ 2265528 h 3002507"/>
              <a:gd name="connsiteX4" fmla="*/ 2306471 w 6434996"/>
              <a:gd name="connsiteY4" fmla="*/ 1460310 h 3002507"/>
              <a:gd name="connsiteX5" fmla="*/ 2511188 w 6434996"/>
              <a:gd name="connsiteY5" fmla="*/ 1241946 h 3002507"/>
              <a:gd name="connsiteX6" fmla="*/ 2975212 w 6434996"/>
              <a:gd name="connsiteY6" fmla="*/ 968991 h 3002507"/>
              <a:gd name="connsiteX7" fmla="*/ 3794077 w 6434996"/>
              <a:gd name="connsiteY7" fmla="*/ 627797 h 3002507"/>
              <a:gd name="connsiteX8" fmla="*/ 5199797 w 6434996"/>
              <a:gd name="connsiteY8" fmla="*/ 68238 h 3002507"/>
              <a:gd name="connsiteX9" fmla="*/ 5540991 w 6434996"/>
              <a:gd name="connsiteY9" fmla="*/ 13647 h 3002507"/>
              <a:gd name="connsiteX10" fmla="*/ 6332561 w 6434996"/>
              <a:gd name="connsiteY10" fmla="*/ 0 h 3002507"/>
              <a:gd name="connsiteX11" fmla="*/ 6400800 w 6434996"/>
              <a:gd name="connsiteY11" fmla="*/ 27295 h 300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34996" h="3002507">
                <a:moveTo>
                  <a:pt x="0" y="3002507"/>
                </a:moveTo>
                <a:cubicBezTo>
                  <a:pt x="436728" y="2958151"/>
                  <a:pt x="873457" y="2913796"/>
                  <a:pt x="1078173" y="2879677"/>
                </a:cubicBezTo>
                <a:cubicBezTo>
                  <a:pt x="1282889" y="2845558"/>
                  <a:pt x="1087271" y="2900149"/>
                  <a:pt x="1228298" y="2797791"/>
                </a:cubicBezTo>
                <a:cubicBezTo>
                  <a:pt x="1369325" y="2695433"/>
                  <a:pt x="1744639" y="2488441"/>
                  <a:pt x="1924334" y="2265528"/>
                </a:cubicBezTo>
                <a:cubicBezTo>
                  <a:pt x="2104030" y="2042614"/>
                  <a:pt x="2208662" y="1630907"/>
                  <a:pt x="2306471" y="1460310"/>
                </a:cubicBezTo>
                <a:cubicBezTo>
                  <a:pt x="2404280" y="1289713"/>
                  <a:pt x="2399731" y="1323832"/>
                  <a:pt x="2511188" y="1241946"/>
                </a:cubicBezTo>
                <a:cubicBezTo>
                  <a:pt x="2622645" y="1160059"/>
                  <a:pt x="2761397" y="1071349"/>
                  <a:pt x="2975212" y="968991"/>
                </a:cubicBezTo>
                <a:cubicBezTo>
                  <a:pt x="3189027" y="866633"/>
                  <a:pt x="3794077" y="627797"/>
                  <a:pt x="3794077" y="627797"/>
                </a:cubicBezTo>
                <a:cubicBezTo>
                  <a:pt x="4164841" y="477672"/>
                  <a:pt x="4908645" y="170596"/>
                  <a:pt x="5199797" y="68238"/>
                </a:cubicBezTo>
                <a:cubicBezTo>
                  <a:pt x="5490949" y="-34120"/>
                  <a:pt x="5352197" y="25020"/>
                  <a:pt x="5540991" y="13647"/>
                </a:cubicBezTo>
                <a:cubicBezTo>
                  <a:pt x="5729785" y="2274"/>
                  <a:pt x="6189260" y="-2275"/>
                  <a:pt x="6332561" y="0"/>
                </a:cubicBezTo>
                <a:cubicBezTo>
                  <a:pt x="6475862" y="2275"/>
                  <a:pt x="6438331" y="14785"/>
                  <a:pt x="6400800" y="27295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19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1"/>
          <a:stretch>
            <a:fillRect/>
          </a:stretch>
        </p:blipFill>
        <p:spPr bwMode="auto">
          <a:xfrm>
            <a:off x="1928019" y="1406525"/>
            <a:ext cx="6388100" cy="2630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efelé nyíl 1"/>
          <p:cNvSpPr/>
          <p:nvPr/>
        </p:nvSpPr>
        <p:spPr>
          <a:xfrm>
            <a:off x="6222207" y="1414464"/>
            <a:ext cx="277813" cy="68262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19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Lefelé nyíl 8"/>
          <p:cNvSpPr/>
          <p:nvPr/>
        </p:nvSpPr>
        <p:spPr>
          <a:xfrm>
            <a:off x="3415507" y="2357438"/>
            <a:ext cx="276225" cy="863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19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Lefelé nyíl 9"/>
          <p:cNvSpPr/>
          <p:nvPr/>
        </p:nvSpPr>
        <p:spPr>
          <a:xfrm>
            <a:off x="4837907" y="1520825"/>
            <a:ext cx="276225" cy="863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19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Lefelé nyíl 10"/>
          <p:cNvSpPr/>
          <p:nvPr/>
        </p:nvSpPr>
        <p:spPr>
          <a:xfrm>
            <a:off x="1604170" y="1755776"/>
            <a:ext cx="636587" cy="117157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19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53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DSCF9800">
            <a:extLst>
              <a:ext uri="{FF2B5EF4-FFF2-40B4-BE49-F238E27FC236}">
                <a16:creationId xmlns="" xmlns:a16="http://schemas.microsoft.com/office/drawing/2014/main" id="{F1C55EF2-C9BD-4CB8-8CDD-CADF2FE85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1" b="10855"/>
          <a:stretch>
            <a:fillRect/>
          </a:stretch>
        </p:blipFill>
        <p:spPr bwMode="auto">
          <a:xfrm>
            <a:off x="6604001" y="4432300"/>
            <a:ext cx="4010025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2" descr="DSCF9686">
            <a:extLst>
              <a:ext uri="{FF2B5EF4-FFF2-40B4-BE49-F238E27FC236}">
                <a16:creationId xmlns="" xmlns:a16="http://schemas.microsoft.com/office/drawing/2014/main" id="{CE8862A5-B161-4AAA-9F94-A7547C139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54"/>
          <a:stretch>
            <a:fillRect/>
          </a:stretch>
        </p:blipFill>
        <p:spPr bwMode="auto">
          <a:xfrm>
            <a:off x="1592263" y="4337050"/>
            <a:ext cx="3598862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Text Box 7">
            <a:extLst>
              <a:ext uri="{FF2B5EF4-FFF2-40B4-BE49-F238E27FC236}">
                <a16:creationId xmlns="" xmlns:a16="http://schemas.microsoft.com/office/drawing/2014/main" id="{E86938A3-1260-4BB5-858A-BF642D9744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1" y="0"/>
            <a:ext cx="83169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hu-HU" altLang="hu-HU" sz="3600" b="1">
                <a:solidFill>
                  <a:srgbClr val="0063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Kukorica fejtrágyázás</a:t>
            </a:r>
          </a:p>
        </p:txBody>
      </p:sp>
      <p:pic>
        <p:nvPicPr>
          <p:cNvPr id="44037" name="Picture 10" descr="8315-row-unit">
            <a:hlinkClick r:id="rId4"/>
            <a:extLst>
              <a:ext uri="{FF2B5EF4-FFF2-40B4-BE49-F238E27FC236}">
                <a16:creationId xmlns="" xmlns:a16="http://schemas.microsoft.com/office/drawing/2014/main" id="{2A021416-D855-4949-88F5-42CAE18B0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736601"/>
            <a:ext cx="9286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12" descr="logo-nitrosol-lg">
            <a:hlinkClick r:id="rId6"/>
            <a:extLst>
              <a:ext uri="{FF2B5EF4-FFF2-40B4-BE49-F238E27FC236}">
                <a16:creationId xmlns="" xmlns:a16="http://schemas.microsoft.com/office/drawing/2014/main" id="{ACDD9452-ABCE-4403-A181-88D24CDB9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83"/>
          <a:stretch>
            <a:fillRect/>
          </a:stretch>
        </p:blipFill>
        <p:spPr bwMode="auto">
          <a:xfrm>
            <a:off x="5522914" y="1168401"/>
            <a:ext cx="108108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Picture 13" descr="logo-nitrosol-lg">
            <a:hlinkClick r:id="rId6"/>
            <a:extLst>
              <a:ext uri="{FF2B5EF4-FFF2-40B4-BE49-F238E27FC236}">
                <a16:creationId xmlns="" xmlns:a16="http://schemas.microsoft.com/office/drawing/2014/main" id="{06FBD110-98C5-4223-949B-FE2F37DF1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83"/>
          <a:stretch>
            <a:fillRect/>
          </a:stretch>
        </p:blipFill>
        <p:spPr bwMode="auto">
          <a:xfrm>
            <a:off x="7710489" y="1190626"/>
            <a:ext cx="108108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0" name="Text Box 14">
            <a:extLst>
              <a:ext uri="{FF2B5EF4-FFF2-40B4-BE49-F238E27FC236}">
                <a16:creationId xmlns="" xmlns:a16="http://schemas.microsoft.com/office/drawing/2014/main" id="{2437748A-31D3-426E-AE27-FC89E9B10E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1" y="1014413"/>
            <a:ext cx="468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hu-HU" altLang="hu-HU" sz="2800">
                <a:solidFill>
                  <a:srgbClr val="006338"/>
                </a:solidFill>
              </a:rPr>
              <a:t>+</a:t>
            </a:r>
          </a:p>
        </p:txBody>
      </p:sp>
      <p:sp>
        <p:nvSpPr>
          <p:cNvPr id="44041" name="Text Box 15">
            <a:extLst>
              <a:ext uri="{FF2B5EF4-FFF2-40B4-BE49-F238E27FC236}">
                <a16:creationId xmlns="" xmlns:a16="http://schemas.microsoft.com/office/drawing/2014/main" id="{62316D20-9004-46C2-8832-478F9BD4A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0326" y="1014413"/>
            <a:ext cx="468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hu-HU" altLang="hu-HU" sz="2800">
                <a:solidFill>
                  <a:srgbClr val="006338"/>
                </a:solidFill>
              </a:rPr>
              <a:t>+</a:t>
            </a:r>
          </a:p>
        </p:txBody>
      </p:sp>
      <p:pic>
        <p:nvPicPr>
          <p:cNvPr id="44042" name="Picture 18" descr="DSCF9792">
            <a:extLst>
              <a:ext uri="{FF2B5EF4-FFF2-40B4-BE49-F238E27FC236}">
                <a16:creationId xmlns="" xmlns:a16="http://schemas.microsoft.com/office/drawing/2014/main" id="{5C3036D7-F03F-4E15-BB26-C851B2AA5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6" r="16937"/>
          <a:stretch>
            <a:fillRect/>
          </a:stretch>
        </p:blipFill>
        <p:spPr bwMode="auto">
          <a:xfrm>
            <a:off x="8382001" y="1568451"/>
            <a:ext cx="2092325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3" name="Picture 2">
            <a:extLst>
              <a:ext uri="{FF2B5EF4-FFF2-40B4-BE49-F238E27FC236}">
                <a16:creationId xmlns="" xmlns:a16="http://schemas.microsoft.com/office/drawing/2014/main" id="{6B3BD77C-07B7-45EF-8DE6-865918F20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476" y="1778001"/>
            <a:ext cx="4449763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44" name="Szövegdoboz 1">
            <a:extLst>
              <a:ext uri="{FF2B5EF4-FFF2-40B4-BE49-F238E27FC236}">
                <a16:creationId xmlns="" xmlns:a16="http://schemas.microsoft.com/office/drawing/2014/main" id="{693A107C-B1A0-4B90-A47C-F280CB996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500" y="4276725"/>
            <a:ext cx="1017588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en-US" sz="18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4-5-levél</a:t>
            </a:r>
            <a:endParaRPr lang="en-US" altLang="en-US" sz="1800" b="1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45" name="Szövegdoboz 13">
            <a:extLst>
              <a:ext uri="{FF2B5EF4-FFF2-40B4-BE49-F238E27FC236}">
                <a16:creationId xmlns="" xmlns:a16="http://schemas.microsoft.com/office/drawing/2014/main" id="{854804B2-D854-4FC1-BDF6-4875AAAC2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3963" y="4276725"/>
            <a:ext cx="825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en-US" sz="18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6-levél</a:t>
            </a:r>
            <a:endParaRPr lang="en-US" altLang="en-US" sz="1800" b="1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46" name="Szövegdoboz 14">
            <a:extLst>
              <a:ext uri="{FF2B5EF4-FFF2-40B4-BE49-F238E27FC236}">
                <a16:creationId xmlns="" xmlns:a16="http://schemas.microsoft.com/office/drawing/2014/main" id="{36EBE5E7-9BDB-418F-B6BA-94FAD5D61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0300" y="4276725"/>
            <a:ext cx="825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en-US" sz="18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7-levél</a:t>
            </a:r>
            <a:endParaRPr lang="en-US" altLang="en-US" sz="1800" b="1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47" name="Szövegdoboz 15">
            <a:extLst>
              <a:ext uri="{FF2B5EF4-FFF2-40B4-BE49-F238E27FC236}">
                <a16:creationId xmlns="" xmlns:a16="http://schemas.microsoft.com/office/drawing/2014/main" id="{CBE4714B-4D77-4984-9E74-47D9773B2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9963" y="4276725"/>
            <a:ext cx="825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en-US" sz="18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8-levél</a:t>
            </a:r>
            <a:endParaRPr lang="en-US" altLang="en-US" sz="1800" b="1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="" xmlns:a16="http://schemas.microsoft.com/office/drawing/2014/main" id="{A53730BF-B7FC-4D84-9F50-A3F112886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089" y="736304"/>
            <a:ext cx="1448490" cy="1085696"/>
          </a:xfrm>
          <a:prstGeom prst="rect">
            <a:avLst/>
          </a:prstGeom>
          <a:noFill/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9" name="Picture 3">
            <a:extLst>
              <a:ext uri="{FF2B5EF4-FFF2-40B4-BE49-F238E27FC236}">
                <a16:creationId xmlns="" xmlns:a16="http://schemas.microsoft.com/office/drawing/2014/main" id="{9D8CAAAF-C0E5-48E7-85BC-0FF8FD89C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463" y="1778000"/>
            <a:ext cx="2005012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50" name="Picture 2">
            <a:extLst>
              <a:ext uri="{FF2B5EF4-FFF2-40B4-BE49-F238E27FC236}">
                <a16:creationId xmlns="" xmlns:a16="http://schemas.microsoft.com/office/drawing/2014/main" id="{A9F7ECC7-9B34-4880-8099-3C1C9D117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65" r="7680" b="9175"/>
          <a:stretch>
            <a:fillRect/>
          </a:stretch>
        </p:blipFill>
        <p:spPr bwMode="auto">
          <a:xfrm>
            <a:off x="8936038" y="73026"/>
            <a:ext cx="16573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7"/>
          <p:cNvSpPr txBox="1">
            <a:spLocks noChangeArrowheads="1"/>
          </p:cNvSpPr>
          <p:nvPr/>
        </p:nvSpPr>
        <p:spPr bwMode="auto">
          <a:xfrm>
            <a:off x="2382" y="152401"/>
            <a:ext cx="11085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hu-HU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itchFamily="34" charset="0"/>
                <a:ea typeface="+mn-ea"/>
                <a:cs typeface="Times New Roman" pitchFamily="18" charset="0"/>
              </a:rPr>
              <a:t>Pozícionált N-kijuttatás</a:t>
            </a:r>
          </a:p>
        </p:txBody>
      </p:sp>
      <p:pic>
        <p:nvPicPr>
          <p:cNvPr id="8200" name="Picture 2"/>
          <p:cNvPicPr>
            <a:picLocks noChangeAspect="1" noChangeArrowheads="1"/>
          </p:cNvPicPr>
          <p:nvPr/>
        </p:nvPicPr>
        <p:blipFill rotWithShape="1">
          <a:blip r:embed="rId3"/>
          <a:srcRect r="70320"/>
          <a:stretch/>
        </p:blipFill>
        <p:spPr bwMode="auto">
          <a:xfrm>
            <a:off x="4763852" y="3886610"/>
            <a:ext cx="2898098" cy="209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Egyenes összekötő nyíllal 8"/>
          <p:cNvCxnSpPr/>
          <p:nvPr/>
        </p:nvCxnSpPr>
        <p:spPr>
          <a:xfrm>
            <a:off x="6212682" y="5273675"/>
            <a:ext cx="12477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9190" name="Szövegdoboz 13"/>
          <p:cNvSpPr txBox="1">
            <a:spLocks noChangeArrowheads="1"/>
          </p:cNvSpPr>
          <p:nvPr/>
        </p:nvSpPr>
        <p:spPr bwMode="auto">
          <a:xfrm>
            <a:off x="6385720" y="4859338"/>
            <a:ext cx="1074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10-15 cm</a:t>
            </a:r>
          </a:p>
        </p:txBody>
      </p:sp>
      <p:pic>
        <p:nvPicPr>
          <p:cNvPr id="8207" name="Picture 15" descr="DSCF9791"/>
          <p:cNvPicPr>
            <a:picLocks noChangeAspect="1" noChangeArrowheads="1"/>
          </p:cNvPicPr>
          <p:nvPr/>
        </p:nvPicPr>
        <p:blipFill>
          <a:blip r:embed="rId4"/>
          <a:srcRect l="8543" t="15712" b="22830"/>
          <a:stretch>
            <a:fillRect/>
          </a:stretch>
        </p:blipFill>
        <p:spPr bwMode="auto">
          <a:xfrm>
            <a:off x="4955620" y="1335089"/>
            <a:ext cx="5494015" cy="2551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919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920" y="3914776"/>
            <a:ext cx="2822575" cy="20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Egyenes összekötő nyíllal 18"/>
          <p:cNvCxnSpPr/>
          <p:nvPr/>
        </p:nvCxnSpPr>
        <p:spPr>
          <a:xfrm>
            <a:off x="7460456" y="5273676"/>
            <a:ext cx="0" cy="5937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9194" name="Szövegdoboz 19"/>
          <p:cNvSpPr txBox="1">
            <a:spLocks noChangeArrowheads="1"/>
          </p:cNvSpPr>
          <p:nvPr/>
        </p:nvSpPr>
        <p:spPr bwMode="auto">
          <a:xfrm>
            <a:off x="7527132" y="5380038"/>
            <a:ext cx="1076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4-7 cm</a:t>
            </a:r>
          </a:p>
        </p:txBody>
      </p:sp>
      <p:pic>
        <p:nvPicPr>
          <p:cNvPr id="34919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65" r="7680" b="9175"/>
          <a:stretch>
            <a:fillRect/>
          </a:stretch>
        </p:blipFill>
        <p:spPr bwMode="auto">
          <a:xfrm>
            <a:off x="8387556" y="4081463"/>
            <a:ext cx="2700338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Tartalom hely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7920" y="1335089"/>
            <a:ext cx="3827700" cy="253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55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4FB9FBDB-B12D-4794-85A5-FD6F67B9D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470" y="341313"/>
            <a:ext cx="10510837" cy="1325562"/>
          </a:xfrm>
        </p:spPr>
        <p:txBody>
          <a:bodyPr rtlCol="0">
            <a:normAutofit/>
          </a:bodyPr>
          <a:lstStyle/>
          <a:p>
            <a:pPr defTabSz="914034">
              <a:defRPr/>
            </a:pPr>
            <a:r>
              <a:rPr lang="hu-HU" sz="3599" i="1" dirty="0">
                <a:latin typeface="+mn-lt"/>
              </a:rPr>
              <a:t>Növénygondozás 50 cm-nél magasabb kukorica állományban –  Injektor tárcsák</a:t>
            </a:r>
          </a:p>
        </p:txBody>
      </p:sp>
      <p:pic>
        <p:nvPicPr>
          <p:cNvPr id="3" name="Tartalom helye 2">
            <a:extLst>
              <a:ext uri="{FF2B5EF4-FFF2-40B4-BE49-F238E27FC236}">
                <a16:creationId xmlns="" xmlns:a16="http://schemas.microsoft.com/office/drawing/2014/main" id="{AB5BFAC1-B125-4B0E-B5F5-3D1F14CD8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334" y="1744396"/>
            <a:ext cx="6516312" cy="4349638"/>
          </a:xfrm>
          <a:effectLst>
            <a:softEdge rad="112500"/>
          </a:effectLst>
        </p:spPr>
      </p:pic>
      <p:sp>
        <p:nvSpPr>
          <p:cNvPr id="6" name="Szövegdoboz 5">
            <a:extLst>
              <a:ext uri="{FF2B5EF4-FFF2-40B4-BE49-F238E27FC236}">
                <a16:creationId xmlns="" xmlns:a16="http://schemas.microsoft.com/office/drawing/2014/main" id="{942A3347-94C5-48F7-89D1-F733D7B2AACB}"/>
              </a:ext>
            </a:extLst>
          </p:cNvPr>
          <p:cNvSpPr txBox="1"/>
          <p:nvPr/>
        </p:nvSpPr>
        <p:spPr>
          <a:xfrm>
            <a:off x="300832" y="1744664"/>
            <a:ext cx="5192713" cy="26765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sz="2799" dirty="0">
                <a:solidFill>
                  <a:prstClr val="black"/>
                </a:solidFill>
                <a:latin typeface="Calibri" panose="020F0502020204030204"/>
              </a:rPr>
              <a:t>- Permetező keret helyére új keret </a:t>
            </a:r>
          </a:p>
          <a:p>
            <a:pPr>
              <a:defRPr/>
            </a:pPr>
            <a:r>
              <a:rPr lang="hu-HU" sz="2799" dirty="0">
                <a:solidFill>
                  <a:prstClr val="black"/>
                </a:solidFill>
                <a:latin typeface="Calibri" panose="020F0502020204030204"/>
              </a:rPr>
              <a:t>  felakasztás</a:t>
            </a:r>
          </a:p>
          <a:p>
            <a:pPr>
              <a:defRPr/>
            </a:pPr>
            <a:r>
              <a:rPr lang="hu-HU" sz="2799" dirty="0">
                <a:solidFill>
                  <a:prstClr val="black"/>
                </a:solidFill>
                <a:latin typeface="Calibri" panose="020F0502020204030204"/>
              </a:rPr>
              <a:t>- Maximális művelési sebesség </a:t>
            </a:r>
          </a:p>
          <a:p>
            <a:pPr>
              <a:defRPr/>
            </a:pPr>
            <a:r>
              <a:rPr lang="hu-HU" sz="2799" dirty="0">
                <a:solidFill>
                  <a:prstClr val="black"/>
                </a:solidFill>
                <a:latin typeface="Calibri" panose="020F0502020204030204"/>
              </a:rPr>
              <a:t>  20 km/h</a:t>
            </a:r>
          </a:p>
          <a:p>
            <a:pPr>
              <a:defRPr/>
            </a:pPr>
            <a:r>
              <a:rPr lang="hu-HU" sz="2799" dirty="0">
                <a:solidFill>
                  <a:prstClr val="black"/>
                </a:solidFill>
                <a:latin typeface="Calibri" panose="020F0502020204030204"/>
              </a:rPr>
              <a:t>- 12 művelt sor</a:t>
            </a:r>
          </a:p>
          <a:p>
            <a:pPr>
              <a:defRPr/>
            </a:pPr>
            <a:r>
              <a:rPr lang="hu-HU" sz="2799" dirty="0">
                <a:solidFill>
                  <a:prstClr val="black"/>
                </a:solidFill>
                <a:latin typeface="Calibri" panose="020F0502020204030204"/>
              </a:rPr>
              <a:t>300l/ha</a:t>
            </a:r>
          </a:p>
        </p:txBody>
      </p:sp>
      <p:sp>
        <p:nvSpPr>
          <p:cNvPr id="9" name="Lefelé nyíl 8">
            <a:extLst>
              <a:ext uri="{FF2B5EF4-FFF2-40B4-BE49-F238E27FC236}">
                <a16:creationId xmlns="" xmlns:a16="http://schemas.microsoft.com/office/drawing/2014/main" id="{226CA085-4852-4FC7-ACCA-C70FF3074C5B}"/>
              </a:ext>
            </a:extLst>
          </p:cNvPr>
          <p:cNvSpPr/>
          <p:nvPr/>
        </p:nvSpPr>
        <p:spPr>
          <a:xfrm>
            <a:off x="702470" y="4492625"/>
            <a:ext cx="422275" cy="528638"/>
          </a:xfrm>
          <a:prstGeom prst="downArrow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 dirty="0">
              <a:solidFill>
                <a:prstClr val="white"/>
              </a:solidFill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="" xmlns:a16="http://schemas.microsoft.com/office/drawing/2014/main" id="{23A05912-954E-457A-919E-F2A20023CC8D}"/>
              </a:ext>
            </a:extLst>
          </p:cNvPr>
          <p:cNvSpPr txBox="1"/>
          <p:nvPr/>
        </p:nvSpPr>
        <p:spPr>
          <a:xfrm>
            <a:off x="216694" y="5092700"/>
            <a:ext cx="5364162" cy="9525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sz="2799" dirty="0">
                <a:solidFill>
                  <a:prstClr val="black"/>
                </a:solidFill>
                <a:latin typeface="Calibri" panose="020F0502020204030204"/>
              </a:rPr>
              <a:t>10 ha 30-40 perc+ 10-15 perc töltés</a:t>
            </a:r>
          </a:p>
          <a:p>
            <a:pPr>
              <a:defRPr/>
            </a:pPr>
            <a:r>
              <a:rPr lang="hu-HU" sz="2799" dirty="0">
                <a:solidFill>
                  <a:prstClr val="black"/>
                </a:solidFill>
                <a:latin typeface="Calibri" panose="020F0502020204030204"/>
              </a:rPr>
              <a:t>10-12 ha/h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="" xmlns:a16="http://schemas.microsoft.com/office/drawing/2014/main" id="{281D883B-0C55-408F-9080-046FDA1026F4}"/>
              </a:ext>
            </a:extLst>
          </p:cNvPr>
          <p:cNvSpPr txBox="1"/>
          <p:nvPr/>
        </p:nvSpPr>
        <p:spPr>
          <a:xfrm>
            <a:off x="1193007" y="4498975"/>
            <a:ext cx="20415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sz="2799" dirty="0">
                <a:solidFill>
                  <a:prstClr val="black"/>
                </a:solidFill>
                <a:latin typeface="Calibri" panose="020F0502020204030204"/>
              </a:rPr>
              <a:t>3m^3 tartály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="" xmlns:a16="http://schemas.microsoft.com/office/drawing/2014/main" id="{377440E7-F340-4284-ABD2-786D11EA1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670" y="379413"/>
            <a:ext cx="10512425" cy="1325562"/>
          </a:xfrm>
        </p:spPr>
        <p:txBody>
          <a:bodyPr rtlCol="0">
            <a:normAutofit/>
          </a:bodyPr>
          <a:lstStyle/>
          <a:p>
            <a:pPr defTabSz="914034">
              <a:defRPr/>
            </a:pPr>
            <a:r>
              <a:rPr lang="hu-HU" sz="3599" i="1" dirty="0">
                <a:latin typeface="+mn-lt"/>
              </a:rPr>
              <a:t>Növénygondozás 50 cm-nél magasabb kukorica állományban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BCA9DE7D-0751-4249-838B-381AC4A7E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r="54799"/>
          <a:stretch>
            <a:fillRect/>
          </a:stretch>
        </p:blipFill>
        <p:spPr bwMode="auto">
          <a:xfrm>
            <a:off x="4379791" y="1455312"/>
            <a:ext cx="3310231" cy="2097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Egyenes összekötő nyíllal 7">
            <a:extLst>
              <a:ext uri="{FF2B5EF4-FFF2-40B4-BE49-F238E27FC236}">
                <a16:creationId xmlns="" xmlns:a16="http://schemas.microsoft.com/office/drawing/2014/main" id="{5C28FCF4-C6B0-452F-9936-404D505A1B5E}"/>
              </a:ext>
            </a:extLst>
          </p:cNvPr>
          <p:cNvCxnSpPr/>
          <p:nvPr/>
        </p:nvCxnSpPr>
        <p:spPr>
          <a:xfrm>
            <a:off x="5566570" y="2546350"/>
            <a:ext cx="936625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0997" name="Szövegdoboz 8">
            <a:extLst>
              <a:ext uri="{FF2B5EF4-FFF2-40B4-BE49-F238E27FC236}">
                <a16:creationId xmlns="" xmlns:a16="http://schemas.microsoft.com/office/drawing/2014/main" id="{10768560-D7E7-414F-9BDF-99D44F6E5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7706" y="1992313"/>
            <a:ext cx="1106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hu-HU" altLang="hu-HU" b="1">
                <a:solidFill>
                  <a:srgbClr val="000000"/>
                </a:solidFill>
                <a:latin typeface="Calibri" panose="020F0502020204030204" pitchFamily="34" charset="0"/>
              </a:rPr>
              <a:t>15 cm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="" xmlns:a16="http://schemas.microsoft.com/office/drawing/2014/main" id="{6A431F6C-4B3A-4F15-B907-2865CC0897DA}"/>
              </a:ext>
            </a:extLst>
          </p:cNvPr>
          <p:cNvSpPr txBox="1"/>
          <p:nvPr/>
        </p:nvSpPr>
        <p:spPr>
          <a:xfrm>
            <a:off x="308769" y="1868489"/>
            <a:ext cx="4933950" cy="30448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sz="2399" dirty="0" err="1">
                <a:solidFill>
                  <a:prstClr val="black"/>
                </a:solidFill>
                <a:latin typeface="Calibri" panose="020F0502020204030204"/>
              </a:rPr>
              <a:t>Nitrosol</a:t>
            </a:r>
            <a:r>
              <a:rPr lang="hu-HU" sz="2399" dirty="0">
                <a:solidFill>
                  <a:prstClr val="black"/>
                </a:solidFill>
                <a:latin typeface="Calibri" panose="020F0502020204030204"/>
              </a:rPr>
              <a:t> kijuttatás</a:t>
            </a:r>
          </a:p>
          <a:p>
            <a:pPr marL="342763" indent="-342763">
              <a:buFontTx/>
              <a:buChar char="-"/>
              <a:defRPr/>
            </a:pPr>
            <a:r>
              <a:rPr lang="hu-HU" sz="2399" dirty="0">
                <a:solidFill>
                  <a:prstClr val="black"/>
                </a:solidFill>
                <a:latin typeface="Calibri" panose="020F0502020204030204"/>
              </a:rPr>
              <a:t>N igény 70%-a 10 leveles</a:t>
            </a:r>
          </a:p>
          <a:p>
            <a:pPr>
              <a:defRPr/>
            </a:pPr>
            <a:r>
              <a:rPr lang="hu-HU" sz="2399" dirty="0">
                <a:solidFill>
                  <a:prstClr val="black"/>
                </a:solidFill>
                <a:latin typeface="Calibri" panose="020F0502020204030204"/>
              </a:rPr>
              <a:t>     állapot után jelentkezik</a:t>
            </a:r>
          </a:p>
          <a:p>
            <a:pPr marL="342763" indent="-342763">
              <a:buFontTx/>
              <a:buChar char="-"/>
              <a:defRPr/>
            </a:pPr>
            <a:r>
              <a:rPr lang="hu-HU" sz="2399" dirty="0">
                <a:solidFill>
                  <a:prstClr val="black"/>
                </a:solidFill>
                <a:latin typeface="Calibri" panose="020F0502020204030204"/>
              </a:rPr>
              <a:t>A levegőbe kijuttatott szer</a:t>
            </a:r>
          </a:p>
          <a:p>
            <a:pPr>
              <a:defRPr/>
            </a:pPr>
            <a:r>
              <a:rPr lang="hu-HU" sz="2399" dirty="0">
                <a:solidFill>
                  <a:prstClr val="black"/>
                </a:solidFill>
                <a:latin typeface="Calibri" panose="020F0502020204030204"/>
              </a:rPr>
              <a:t>     nagy veszteség árán hasznosul csak</a:t>
            </a:r>
          </a:p>
          <a:p>
            <a:pPr marL="342763" indent="-342763">
              <a:buFontTx/>
              <a:buChar char="-"/>
              <a:defRPr/>
            </a:pPr>
            <a:r>
              <a:rPr lang="hu-HU" sz="2399" dirty="0">
                <a:solidFill>
                  <a:prstClr val="black"/>
                </a:solidFill>
                <a:latin typeface="Calibri" panose="020F0502020204030204"/>
              </a:rPr>
              <a:t>Lehelyezés talajon, sortól 15 cm-es </a:t>
            </a:r>
          </a:p>
          <a:p>
            <a:pPr>
              <a:defRPr/>
            </a:pPr>
            <a:r>
              <a:rPr lang="hu-HU" sz="2399" dirty="0">
                <a:solidFill>
                  <a:prstClr val="black"/>
                </a:solidFill>
                <a:latin typeface="Calibri" panose="020F0502020204030204"/>
              </a:rPr>
              <a:t>     sávban hatékony</a:t>
            </a:r>
          </a:p>
          <a:p>
            <a:pPr>
              <a:defRPr/>
            </a:pPr>
            <a:endParaRPr lang="hu-HU" sz="2399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40999" name="Kép 11">
            <a:extLst>
              <a:ext uri="{FF2B5EF4-FFF2-40B4-BE49-F238E27FC236}">
                <a16:creationId xmlns="" xmlns:a16="http://schemas.microsoft.com/office/drawing/2014/main" id="{89ACD754-1D1E-4067-AAE8-4C04904715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157" y="1033464"/>
            <a:ext cx="2855913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1000" name="Szövegdoboz 12">
            <a:extLst>
              <a:ext uri="{FF2B5EF4-FFF2-40B4-BE49-F238E27FC236}">
                <a16:creationId xmlns="" xmlns:a16="http://schemas.microsoft.com/office/drawing/2014/main" id="{CDD801CE-B96E-40EB-AD88-87612D8F1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9694" y="6640513"/>
            <a:ext cx="406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hu-HU" altLang="hu-HU" sz="800">
                <a:solidFill>
                  <a:srgbClr val="000000"/>
                </a:solidFill>
                <a:latin typeface="Calibri" panose="020F0502020204030204" pitchFamily="34" charset="0"/>
              </a:rPr>
              <a:t>https://360yieldcenter.com/nitrogen-management/n-application-location-location-location/</a:t>
            </a:r>
          </a:p>
        </p:txBody>
      </p:sp>
      <p:pic>
        <p:nvPicPr>
          <p:cNvPr id="14" name="Kép 13">
            <a:extLst>
              <a:ext uri="{FF2B5EF4-FFF2-40B4-BE49-F238E27FC236}">
                <a16:creationId xmlns="" xmlns:a16="http://schemas.microsoft.com/office/drawing/2014/main" id="{82765B5C-B438-43A7-A753-94887BE966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809" y="4075332"/>
            <a:ext cx="4627357" cy="255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93FAEA45-BDC8-4969-85B7-3B68C14F8B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821" y="4016767"/>
            <a:ext cx="3997645" cy="2668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Jobbra nyíl 9">
            <a:extLst>
              <a:ext uri="{FF2B5EF4-FFF2-40B4-BE49-F238E27FC236}">
                <a16:creationId xmlns="" xmlns:a16="http://schemas.microsoft.com/office/drawing/2014/main" id="{BFE6B8FE-E47C-4F3E-8DA4-41D9FBCB1091}"/>
              </a:ext>
            </a:extLst>
          </p:cNvPr>
          <p:cNvSpPr/>
          <p:nvPr/>
        </p:nvSpPr>
        <p:spPr>
          <a:xfrm>
            <a:off x="7709695" y="2255839"/>
            <a:ext cx="1254125" cy="663575"/>
          </a:xfrm>
          <a:prstGeom prst="rightArrow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ím 1"/>
          <p:cNvSpPr>
            <a:spLocks noGrp="1"/>
          </p:cNvSpPr>
          <p:nvPr>
            <p:ph type="ctrTitle"/>
          </p:nvPr>
        </p:nvSpPr>
        <p:spPr>
          <a:xfrm>
            <a:off x="443706" y="2565400"/>
            <a:ext cx="10764838" cy="1187450"/>
          </a:xfrm>
        </p:spPr>
        <p:txBody>
          <a:bodyPr/>
          <a:lstStyle/>
          <a:p>
            <a:r>
              <a:rPr lang="hu-HU" altLang="hu-H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Köszönöm a megtisztelő figyelmet!</a:t>
            </a:r>
            <a:endParaRPr lang="en-US" altLang="hu-H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47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="" xmlns:a16="http://schemas.microsoft.com/office/drawing/2014/main" id="{408BF7A5-DD58-43AE-8872-D217380E5C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0" y="0"/>
            <a:ext cx="8382000" cy="1143000"/>
          </a:xfrm>
        </p:spPr>
        <p:txBody>
          <a:bodyPr/>
          <a:lstStyle/>
          <a:p>
            <a:r>
              <a:rPr lang="hu-HU" altLang="hu-HU" b="1"/>
              <a:t>           </a:t>
            </a:r>
            <a:r>
              <a:rPr lang="hu-HU" altLang="hu-HU" sz="3600"/>
              <a:t>Tápanyaggal jól ellátott kukorica</a:t>
            </a:r>
          </a:p>
        </p:txBody>
      </p:sp>
      <p:pic>
        <p:nvPicPr>
          <p:cNvPr id="10244" name="Picture 4" descr="Parcella 35">
            <a:extLst>
              <a:ext uri="{FF2B5EF4-FFF2-40B4-BE49-F238E27FC236}">
                <a16:creationId xmlns="" xmlns:a16="http://schemas.microsoft.com/office/drawing/2014/main" id="{A1C1E375-1EE4-4958-8663-080C1C233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5" name="Text Box 5">
            <a:extLst>
              <a:ext uri="{FF2B5EF4-FFF2-40B4-BE49-F238E27FC236}">
                <a16:creationId xmlns="" xmlns:a16="http://schemas.microsoft.com/office/drawing/2014/main" id="{E6BE725A-9B7F-45C1-A579-6B243BC90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5400" y="1143001"/>
            <a:ext cx="17526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altLang="hu-HU" b="1"/>
              <a:t>N: 3,5-5,0 mm%</a:t>
            </a:r>
          </a:p>
          <a:p>
            <a:pPr>
              <a:spcBef>
                <a:spcPct val="50000"/>
              </a:spcBef>
            </a:pPr>
            <a:endParaRPr lang="hu-HU" altLang="hu-HU" b="1"/>
          </a:p>
          <a:p>
            <a:pPr>
              <a:spcBef>
                <a:spcPct val="50000"/>
              </a:spcBef>
            </a:pPr>
            <a:r>
              <a:rPr lang="hu-HU" altLang="hu-HU" b="1"/>
              <a:t>P: 0,35-0,6 mm%</a:t>
            </a:r>
          </a:p>
          <a:p>
            <a:pPr>
              <a:spcBef>
                <a:spcPct val="50000"/>
              </a:spcBef>
            </a:pPr>
            <a:endParaRPr lang="hu-HU" altLang="hu-HU" b="1"/>
          </a:p>
          <a:p>
            <a:pPr>
              <a:spcBef>
                <a:spcPct val="50000"/>
              </a:spcBef>
            </a:pPr>
            <a:r>
              <a:rPr lang="hu-HU" altLang="hu-HU" b="1"/>
              <a:t>K: 3,0-4,5 mm%</a:t>
            </a:r>
          </a:p>
          <a:p>
            <a:pPr>
              <a:spcBef>
                <a:spcPct val="50000"/>
              </a:spcBef>
            </a:pPr>
            <a:endParaRPr lang="hu-HU" altLang="hu-HU" b="1"/>
          </a:p>
          <a:p>
            <a:pPr>
              <a:spcBef>
                <a:spcPct val="50000"/>
              </a:spcBef>
            </a:pPr>
            <a:r>
              <a:rPr lang="hu-HU" altLang="hu-HU" b="1"/>
              <a:t>Zn: 30-70 mg/kg</a:t>
            </a:r>
          </a:p>
        </p:txBody>
      </p:sp>
    </p:spTree>
    <p:extLst>
      <p:ext uri="{BB962C8B-B14F-4D97-AF65-F5344CB8AC3E}">
        <p14:creationId xmlns:p14="http://schemas.microsoft.com/office/powerpoint/2010/main" val="261646084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ím 1">
            <a:extLst>
              <a:ext uri="{FF2B5EF4-FFF2-40B4-BE49-F238E27FC236}">
                <a16:creationId xmlns="" xmlns:a16="http://schemas.microsoft.com/office/drawing/2014/main" id="{B07B74EE-ACC2-4408-9426-ED6F3AA79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8575"/>
            <a:ext cx="8229600" cy="1143000"/>
          </a:xfrm>
        </p:spPr>
        <p:txBody>
          <a:bodyPr/>
          <a:lstStyle/>
          <a:p>
            <a:r>
              <a:rPr lang="hu-HU" altLang="hu-HU">
                <a:latin typeface="Arial" panose="020B0604020202020204" pitchFamily="34" charset="0"/>
              </a:rPr>
              <a:t>Startertrágyák hatásai</a:t>
            </a:r>
          </a:p>
        </p:txBody>
      </p:sp>
      <p:sp>
        <p:nvSpPr>
          <p:cNvPr id="22531" name="Tartalom helye 2">
            <a:extLst>
              <a:ext uri="{FF2B5EF4-FFF2-40B4-BE49-F238E27FC236}">
                <a16:creationId xmlns="" xmlns:a16="http://schemas.microsoft.com/office/drawing/2014/main" id="{138D822D-4C26-419D-AA66-2099275C4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203326"/>
            <a:ext cx="8229600" cy="4525963"/>
          </a:xfrm>
        </p:spPr>
        <p:txBody>
          <a:bodyPr/>
          <a:lstStyle/>
          <a:p>
            <a:r>
              <a:rPr lang="hu-HU" altLang="hu-HU">
                <a:latin typeface="Arial" panose="020B0604020202020204" pitchFamily="34" charset="0"/>
              </a:rPr>
              <a:t>Kedvező hatások</a:t>
            </a:r>
          </a:p>
          <a:p>
            <a:pPr lvl="1"/>
            <a:r>
              <a:rPr lang="hu-HU" altLang="hu-HU">
                <a:latin typeface="Arial" panose="020B0604020202020204" pitchFamily="34" charset="0"/>
              </a:rPr>
              <a:t>Friss felvehető tápanyag (foszfor) a növény kezdeti fejlődéséhez.</a:t>
            </a:r>
          </a:p>
          <a:p>
            <a:pPr lvl="1"/>
            <a:endParaRPr lang="hu-HU" altLang="hu-HU">
              <a:latin typeface="Arial" panose="020B0604020202020204" pitchFamily="34" charset="0"/>
            </a:endParaRPr>
          </a:p>
          <a:p>
            <a:pPr lvl="1">
              <a:buFontTx/>
              <a:buNone/>
            </a:pPr>
            <a:r>
              <a:rPr lang="hu-HU" altLang="hu-HU" sz="3200">
                <a:latin typeface="Arial" panose="020B0604020202020204" pitchFamily="34" charset="0"/>
              </a:rPr>
              <a:t>Kedvezőtlen hatások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u-HU" altLang="hu-HU" sz="2800">
                <a:latin typeface="Arial" panose="020B0604020202020204" pitchFamily="34" charset="0"/>
              </a:rPr>
              <a:t>Élettani</a:t>
            </a:r>
          </a:p>
          <a:p>
            <a:pPr lvl="2"/>
            <a:r>
              <a:rPr lang="hu-HU" altLang="hu-HU" sz="2400">
                <a:latin typeface="Arial" panose="020B0604020202020204" pitchFamily="34" charset="0"/>
              </a:rPr>
              <a:t>Sóstressz (K)</a:t>
            </a:r>
          </a:p>
          <a:p>
            <a:pPr lvl="2"/>
            <a:r>
              <a:rPr lang="hu-HU" altLang="hu-HU" sz="2400">
                <a:latin typeface="Arial" panose="020B0604020202020204" pitchFamily="34" charset="0"/>
              </a:rPr>
              <a:t>Csirázás gátlás (karbamid, N)</a:t>
            </a:r>
          </a:p>
          <a:p>
            <a:pPr lvl="2">
              <a:buFontTx/>
              <a:buNone/>
            </a:pPr>
            <a:r>
              <a:rPr lang="hu-HU" altLang="hu-HU" sz="2800">
                <a:latin typeface="Arial" panose="020B0604020202020204" pitchFamily="34" charset="0"/>
              </a:rPr>
              <a:t>Kijuttatás technológia</a:t>
            </a:r>
          </a:p>
          <a:p>
            <a:pPr lvl="2"/>
            <a:r>
              <a:rPr lang="hu-HU" altLang="hu-HU" sz="2800">
                <a:latin typeface="Arial" panose="020B0604020202020204" pitchFamily="34" charset="0"/>
              </a:rPr>
              <a:t>Vetéskapacitás csökkenés</a:t>
            </a:r>
          </a:p>
          <a:p>
            <a:pPr lvl="2"/>
            <a:endParaRPr lang="hu-HU" altLang="hu-HU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9" name="Cím 1"/>
          <p:cNvSpPr>
            <a:spLocks noGrp="1"/>
          </p:cNvSpPr>
          <p:nvPr>
            <p:ph type="title"/>
          </p:nvPr>
        </p:nvSpPr>
        <p:spPr>
          <a:xfrm>
            <a:off x="370681" y="-3175"/>
            <a:ext cx="10968038" cy="1143000"/>
          </a:xfrm>
        </p:spPr>
        <p:txBody>
          <a:bodyPr/>
          <a:lstStyle/>
          <a:p>
            <a:r>
              <a:rPr lang="hu-HU" altLang="en-US" sz="3600"/>
              <a:t>Starter trágyázás</a:t>
            </a:r>
            <a:endParaRPr lang="en-US" altLang="en-US" sz="360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5144" y="1268413"/>
            <a:ext cx="10801350" cy="452596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hu-HU" altLang="en-US" dirty="0">
                <a:latin typeface="Calibri" pitchFamily="34" charset="0"/>
              </a:rPr>
              <a:t>Vetéssel egy menetben, célzottan a mag közelébe kijuttatott </a:t>
            </a:r>
            <a:r>
              <a:rPr lang="hu-HU" altLang="en-US" dirty="0" err="1">
                <a:latin typeface="Calibri" pitchFamily="34" charset="0"/>
              </a:rPr>
              <a:t>P-trágya</a:t>
            </a:r>
            <a:endParaRPr lang="hu-HU" altLang="en-US" dirty="0">
              <a:latin typeface="Calibri" pitchFamily="34" charset="0"/>
            </a:endParaRPr>
          </a:p>
          <a:p>
            <a:pPr>
              <a:defRPr/>
            </a:pPr>
            <a:endParaRPr lang="hu-HU" altLang="en-US" dirty="0">
              <a:latin typeface="Calibri" pitchFamily="34" charset="0"/>
            </a:endParaRPr>
          </a:p>
        </p:txBody>
      </p:sp>
      <p:pic>
        <p:nvPicPr>
          <p:cNvPr id="30618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44" y="2471739"/>
            <a:ext cx="2730500" cy="364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2" t="7515" r="26637"/>
          <a:stretch/>
        </p:blipFill>
        <p:spPr bwMode="auto">
          <a:xfrm>
            <a:off x="3539717" y="1844825"/>
            <a:ext cx="3607251" cy="4551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5" r="31338"/>
          <a:stretch/>
        </p:blipFill>
        <p:spPr bwMode="auto">
          <a:xfrm>
            <a:off x="7572165" y="2075996"/>
            <a:ext cx="3607129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6184" name="Szövegdoboz 5"/>
          <p:cNvSpPr txBox="1">
            <a:spLocks noChangeArrowheads="1"/>
          </p:cNvSpPr>
          <p:nvPr/>
        </p:nvSpPr>
        <p:spPr bwMode="auto">
          <a:xfrm>
            <a:off x="1980406" y="5434013"/>
            <a:ext cx="11636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Elsődleges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gyökérzet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08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7" name="Cím 1"/>
          <p:cNvSpPr>
            <a:spLocks noGrp="1"/>
          </p:cNvSpPr>
          <p:nvPr>
            <p:ph type="title"/>
          </p:nvPr>
        </p:nvSpPr>
        <p:spPr>
          <a:xfrm>
            <a:off x="599281" y="284164"/>
            <a:ext cx="10968038" cy="777875"/>
          </a:xfrm>
        </p:spPr>
        <p:txBody>
          <a:bodyPr/>
          <a:lstStyle/>
          <a:p>
            <a:r>
              <a:rPr lang="hu-HU" altLang="en-US" sz="3600"/>
              <a:t>Hagyományos kontra magárokba helyezett starter</a:t>
            </a:r>
            <a:endParaRPr lang="en-US" altLang="en-US" sz="3600"/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036" y="1455883"/>
            <a:ext cx="3522154" cy="46962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492" y="1455883"/>
            <a:ext cx="3522154" cy="46962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Egyenes összekötő nyíllal 6"/>
          <p:cNvCxnSpPr/>
          <p:nvPr/>
        </p:nvCxnSpPr>
        <p:spPr>
          <a:xfrm>
            <a:off x="3539331" y="3814763"/>
            <a:ext cx="1081088" cy="0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nyíllal 9"/>
          <p:cNvCxnSpPr/>
          <p:nvPr/>
        </p:nvCxnSpPr>
        <p:spPr>
          <a:xfrm>
            <a:off x="4636294" y="3803651"/>
            <a:ext cx="0" cy="976313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zis 8"/>
          <p:cNvSpPr/>
          <p:nvPr/>
        </p:nvSpPr>
        <p:spPr>
          <a:xfrm>
            <a:off x="4385469" y="4602163"/>
            <a:ext cx="468312" cy="4254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llipszis 12"/>
          <p:cNvSpPr/>
          <p:nvPr/>
        </p:nvSpPr>
        <p:spPr>
          <a:xfrm>
            <a:off x="8155782" y="3803650"/>
            <a:ext cx="468313" cy="4270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267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aminta-szaktamácsadás" id="{FC056F1D-57FD-43BC-AEA6-2931332C16D6}" vid="{D88D1D7C-6F0B-4A59-8CAF-A107B334DC8E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</TotalTime>
  <Words>1989</Words>
  <Application>Microsoft Office PowerPoint</Application>
  <PresentationFormat>Egyéni</PresentationFormat>
  <Paragraphs>478</Paragraphs>
  <Slides>59</Slides>
  <Notes>19</Notes>
  <HiddenSlides>8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59</vt:i4>
      </vt:variant>
    </vt:vector>
  </HeadingPairs>
  <TitlesOfParts>
    <vt:vector size="61" baseType="lpstr">
      <vt:lpstr>2_Office-téma</vt:lpstr>
      <vt:lpstr>Slide</vt:lpstr>
      <vt:lpstr>Növény igényéhez pozícionált starter- és fejtrágyázási megoldások</vt:lpstr>
      <vt:lpstr>A nagy termésátlagok kulcsa a homogén növényállomány </vt:lpstr>
      <vt:lpstr>Trágyaigény megosztása a tenyészidőszakban</vt:lpstr>
      <vt:lpstr>Startertrágyázás célja</vt:lpstr>
      <vt:lpstr>           Tápanyag hiányos kukorica</vt:lpstr>
      <vt:lpstr>           Tápanyaggal jól ellátott kukorica</vt:lpstr>
      <vt:lpstr>Startertrágyák hatásai</vt:lpstr>
      <vt:lpstr>Starter trágyázás</vt:lpstr>
      <vt:lpstr>Hagyományos kontra magárokba helyezett starter</vt:lpstr>
      <vt:lpstr>PowerPoint bemutató</vt:lpstr>
      <vt:lpstr>„Hagyományos starter”</vt:lpstr>
      <vt:lpstr>Műtrágya kijuttatási megoldás  vetőgépeken</vt:lpstr>
      <vt:lpstr>PowerPoint bemutató</vt:lpstr>
      <vt:lpstr>Magárokba helyezett starterek</vt:lpstr>
      <vt:lpstr>PowerPoint bemutató</vt:lpstr>
      <vt:lpstr>PowerPoint bemutató</vt:lpstr>
      <vt:lpstr>Magnyomó pálca</vt:lpstr>
      <vt:lpstr>PowerPoint bemutató</vt:lpstr>
      <vt:lpstr>PowerPoint bemutató</vt:lpstr>
      <vt:lpstr>PowerPoint bemutató</vt:lpstr>
      <vt:lpstr>Fejtrágyázás</vt:lpstr>
      <vt:lpstr>  A NITROGÉN HATÉKONY FELHASZNÁLÁSÁNAK TECHNOLÓGIAI FELTÉTELEI, LEHETŐSÉGEI.</vt:lpstr>
      <vt:lpstr>Jelenlegi helyzet</vt:lpstr>
      <vt:lpstr>N-hasznosulás</vt:lpstr>
      <vt:lpstr>Nitrátérzékeny területek</vt:lpstr>
      <vt:lpstr>A tenyészidőszak alatt maximálisan kijuttatható N hatóanyag (kg/ha) átlagos termőhelyenkénti átlagtermésre számolva</vt:lpstr>
      <vt:lpstr>Az őszi búza nitrogén-igénye a tervezett termés és a talaj tápelem-ellátottságának függvényében </vt:lpstr>
      <vt:lpstr>Célok – N-hasznosulás növelése</vt:lpstr>
      <vt:lpstr>PowerPoint bemutató</vt:lpstr>
      <vt:lpstr>Kénhiány okai</vt:lpstr>
      <vt:lpstr>Kén szerepe, viselkedése</vt:lpstr>
      <vt:lpstr>Növények kénigénye</vt:lpstr>
      <vt:lpstr>Kalászos fejtrágyázás </vt:lpstr>
      <vt:lpstr>Őszi búza N-felvételi görbéje</vt:lpstr>
      <vt:lpstr>PowerPoint bemutató</vt:lpstr>
      <vt:lpstr>          Őszi búza N-ellátása</vt:lpstr>
      <vt:lpstr>A talaj felvehető N tartalma</vt:lpstr>
      <vt:lpstr>PowerPoint bemutató</vt:lpstr>
      <vt:lpstr>PowerPoint bemutató</vt:lpstr>
      <vt:lpstr>Dózis hatása a perzselésre gabonában</vt:lpstr>
      <vt:lpstr>8 t/ha őszi búza N utánpótlása</vt:lpstr>
      <vt:lpstr>ŐSZI KÁPOSZTAREPCE  TÁPANYAG-UTÁNPÓTLÁSA</vt:lpstr>
      <vt:lpstr>A REPCE TÁPANYAGIGÉNYE NAGY</vt:lpstr>
      <vt:lpstr>PowerPoint bemutató</vt:lpstr>
      <vt:lpstr>A REPCE TAVASZI N-ELLÁTÁSÁT MEGHATÁROZÓ TÉNYEZŐK</vt:lpstr>
      <vt:lpstr>A TAVASZ N-IGÉNY PONTOS MEGHATÁROZÁSA</vt:lpstr>
      <vt:lpstr>A TALAJBAN HOZZÁFÉRHETŐ N MENNYISÉGE</vt:lpstr>
      <vt:lpstr>PowerPoint bemutató</vt:lpstr>
      <vt:lpstr>A TAVASZI N MEGOSZTÁSA FUNKCIÓJA SZERINT</vt:lpstr>
      <vt:lpstr>A TAVASZI N MEGOSZTÁSA FUNKCIÓJA SZERINT</vt:lpstr>
      <vt:lpstr>KÉN TRÁGYÁZÁS</vt:lpstr>
      <vt:lpstr>KÉN TRÁGYÁZÁS</vt:lpstr>
      <vt:lpstr>Repce tápanyag-utánpótlása</vt:lpstr>
      <vt:lpstr>Kukorica N-felvételi görbéje</vt:lpstr>
      <vt:lpstr>PowerPoint bemutató</vt:lpstr>
      <vt:lpstr>PowerPoint bemutató</vt:lpstr>
      <vt:lpstr>Növénygondozás 50 cm-nél magasabb kukorica állományban –  Injektor tárcsák</vt:lpstr>
      <vt:lpstr>Növénygondozás 50 cm-nél magasabb kukorica állományban </vt:lpstr>
      <vt:lpstr>Köszönöm a megtisztelő figyelmet!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Növény igényéhez igazított agrotechnológiai megoldások</dc:title>
  <dc:creator>Mészáros Gábor</dc:creator>
  <cp:lastModifiedBy>NAK</cp:lastModifiedBy>
  <cp:revision>62</cp:revision>
  <dcterms:created xsi:type="dcterms:W3CDTF">2018-12-07T06:27:19Z</dcterms:created>
  <dcterms:modified xsi:type="dcterms:W3CDTF">2019-03-07T11:27:06Z</dcterms:modified>
</cp:coreProperties>
</file>