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720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l\Documents\TBUCSI-TIMAC-20170628\Documents\Documents%20(3)\TIMAC\FIELD%20EXPERT\talajjavito%20Agro%20Aim\tapanyag%20vesztesegek\N,P,K%20vesztesegek%20talajjavit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sz="1800" b="1" dirty="0"/>
              <a:t>Foszfor veszteség különböző pH esetén (Ft/ha)</a:t>
            </a:r>
          </a:p>
        </c:rich>
      </c:tx>
      <c:layout>
        <c:manualLayout>
          <c:xMode val="edge"/>
          <c:yMode val="edge"/>
          <c:x val="0.23578591584081321"/>
          <c:y val="1.56608138998971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612765972695223"/>
          <c:y val="0.24832625051444848"/>
          <c:w val="0.86293357336992138"/>
          <c:h val="0.538065414772751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egyben!$B$17</c:f>
              <c:strCache>
                <c:ptCount val="1"/>
                <c:pt idx="0">
                  <c:v>100 kg/ha MAP veszteség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4"/>
              <c:layout>
                <c:manualLayout>
                  <c:x val="-3.1076581576026639E-2"/>
                  <c:y val="-3.6734705683659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28-4870-AE05-0CCF2A9540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egyben!$A$18:$A$22</c:f>
              <c:numCache>
                <c:formatCode>General</c:formatCode>
                <c:ptCount val="5"/>
                <c:pt idx="0">
                  <c:v>4.5</c:v>
                </c:pt>
                <c:pt idx="1">
                  <c:v>5</c:v>
                </c:pt>
                <c:pt idx="2">
                  <c:v>5.5</c:v>
                </c:pt>
                <c:pt idx="3">
                  <c:v>6</c:v>
                </c:pt>
                <c:pt idx="4">
                  <c:v>6.5</c:v>
                </c:pt>
              </c:numCache>
            </c:numRef>
          </c:cat>
          <c:val>
            <c:numRef>
              <c:f>egyben!$B$18:$B$22</c:f>
              <c:numCache>
                <c:formatCode>#,##0</c:formatCode>
                <c:ptCount val="5"/>
                <c:pt idx="0">
                  <c:v>8413.1999999999989</c:v>
                </c:pt>
                <c:pt idx="1">
                  <c:v>7084.7999999999993</c:v>
                </c:pt>
                <c:pt idx="2">
                  <c:v>5867.0999999999995</c:v>
                </c:pt>
                <c:pt idx="3">
                  <c:v>5535</c:v>
                </c:pt>
                <c:pt idx="4">
                  <c:v>553.5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28-4870-AE05-0CCF2A9540D5}"/>
            </c:ext>
          </c:extLst>
        </c:ser>
        <c:ser>
          <c:idx val="1"/>
          <c:order val="1"/>
          <c:tx>
            <c:strRef>
              <c:f>egyben!$C$17</c:f>
              <c:strCache>
                <c:ptCount val="1"/>
                <c:pt idx="0">
                  <c:v>200 kg/ha MAP veszteség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4"/>
              <c:layout>
                <c:manualLayout>
                  <c:x val="-1.1098779134295227E-2"/>
                  <c:y val="-8.1632679297020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28-4870-AE05-0CCF2A9540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egyben!$A$18:$A$22</c:f>
              <c:numCache>
                <c:formatCode>General</c:formatCode>
                <c:ptCount val="5"/>
                <c:pt idx="0">
                  <c:v>4.5</c:v>
                </c:pt>
                <c:pt idx="1">
                  <c:v>5</c:v>
                </c:pt>
                <c:pt idx="2">
                  <c:v>5.5</c:v>
                </c:pt>
                <c:pt idx="3">
                  <c:v>6</c:v>
                </c:pt>
                <c:pt idx="4">
                  <c:v>6.5</c:v>
                </c:pt>
              </c:numCache>
            </c:numRef>
          </c:cat>
          <c:val>
            <c:numRef>
              <c:f>egyben!$C$18:$C$22</c:f>
              <c:numCache>
                <c:formatCode>#,##0</c:formatCode>
                <c:ptCount val="5"/>
                <c:pt idx="0">
                  <c:v>16826.399999999998</c:v>
                </c:pt>
                <c:pt idx="1">
                  <c:v>14169.599999999999</c:v>
                </c:pt>
                <c:pt idx="2">
                  <c:v>11734.199999999999</c:v>
                </c:pt>
                <c:pt idx="3">
                  <c:v>11070</c:v>
                </c:pt>
                <c:pt idx="4">
                  <c:v>1107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28-4870-AE05-0CCF2A9540D5}"/>
            </c:ext>
          </c:extLst>
        </c:ser>
        <c:ser>
          <c:idx val="2"/>
          <c:order val="2"/>
          <c:tx>
            <c:strRef>
              <c:f>egyben!$D$17</c:f>
              <c:strCache>
                <c:ptCount val="1"/>
                <c:pt idx="0">
                  <c:v>300 kg/ha MAP veszteség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4"/>
              <c:layout>
                <c:manualLayout>
                  <c:x val="1.7758046614872364E-2"/>
                  <c:y val="-3.2653071718808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28-4870-AE05-0CCF2A9540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egyben!$A$18:$A$22</c:f>
              <c:numCache>
                <c:formatCode>General</c:formatCode>
                <c:ptCount val="5"/>
                <c:pt idx="0">
                  <c:v>4.5</c:v>
                </c:pt>
                <c:pt idx="1">
                  <c:v>5</c:v>
                </c:pt>
                <c:pt idx="2">
                  <c:v>5.5</c:v>
                </c:pt>
                <c:pt idx="3">
                  <c:v>6</c:v>
                </c:pt>
                <c:pt idx="4">
                  <c:v>6.5</c:v>
                </c:pt>
              </c:numCache>
            </c:numRef>
          </c:cat>
          <c:val>
            <c:numRef>
              <c:f>egyben!$D$18:$D$22</c:f>
              <c:numCache>
                <c:formatCode>#,##0</c:formatCode>
                <c:ptCount val="5"/>
                <c:pt idx="0">
                  <c:v>25239.599999999999</c:v>
                </c:pt>
                <c:pt idx="1">
                  <c:v>21254.399999999998</c:v>
                </c:pt>
                <c:pt idx="2">
                  <c:v>17601.3</c:v>
                </c:pt>
                <c:pt idx="3">
                  <c:v>16605</c:v>
                </c:pt>
                <c:pt idx="4">
                  <c:v>1660.5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328-4870-AE05-0CCF2A9540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681904720"/>
        <c:axId val="681908328"/>
        <c:axId val="0"/>
      </c:bar3DChart>
      <c:catAx>
        <c:axId val="68190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681908328"/>
        <c:crosses val="autoZero"/>
        <c:auto val="1"/>
        <c:lblAlgn val="ctr"/>
        <c:lblOffset val="100"/>
        <c:noMultiLvlLbl val="0"/>
      </c:catAx>
      <c:valAx>
        <c:axId val="681908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68190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5FFD4-67C1-4AF2-AE0A-150D74D8F23C}" type="datetimeFigureOut">
              <a:rPr lang="hu-HU" smtClean="0"/>
              <a:t>2019. 02. 27.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843BE-170C-461A-9D49-DCDCAFBDAF3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496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1.000.000 ha szikes vagy veszélyeztetett, savanyú talajok 2.200.000</a:t>
            </a:r>
            <a:r>
              <a:rPr lang="hu-HU" baseline="0" dirty="0" smtClean="0"/>
              <a:t> ha 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843BE-170C-461A-9D49-DCDCAFBDAF38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770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61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75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7980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960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3605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66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75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97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9199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724401"/>
            <a:ext cx="9144000" cy="43199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4405" y="4812542"/>
            <a:ext cx="1370869" cy="2519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9711"/>
            <a:ext cx="8229600" cy="772288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chemeClr val="accent2"/>
                </a:solidFill>
              </a:defRPr>
            </a:lvl1pPr>
          </a:lstStyle>
          <a:p>
            <a:r>
              <a:rPr lang="hu-HU" dirty="0"/>
              <a:t>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4770359"/>
            <a:ext cx="2065338" cy="32543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z="1400">
                <a:solidFill>
                  <a:schemeClr val="accent2"/>
                </a:solidFill>
                <a:latin typeface="Arial"/>
                <a:cs typeface="Arial"/>
              </a:rPr>
              <a:t>Előadó neve</a:t>
            </a:r>
          </a:p>
        </p:txBody>
      </p:sp>
    </p:spTree>
    <p:extLst>
      <p:ext uri="{BB962C8B-B14F-4D97-AF65-F5344CB8AC3E}">
        <p14:creationId xmlns:p14="http://schemas.microsoft.com/office/powerpoint/2010/main" val="770876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244"/>
            <a:ext cx="8229600" cy="7920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hu-HU" dirty="0"/>
              <a:t>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4724401"/>
            <a:ext cx="9144000" cy="43199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4405" y="4812542"/>
            <a:ext cx="1370869" cy="251997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4770359"/>
            <a:ext cx="2065338" cy="32543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z="1400">
                <a:solidFill>
                  <a:schemeClr val="accent2"/>
                </a:solidFill>
                <a:latin typeface="Arial"/>
                <a:cs typeface="Arial"/>
              </a:rPr>
              <a:t>Előadó neve</a:t>
            </a:r>
          </a:p>
        </p:txBody>
      </p:sp>
    </p:spTree>
    <p:extLst>
      <p:ext uri="{BB962C8B-B14F-4D97-AF65-F5344CB8AC3E}">
        <p14:creationId xmlns:p14="http://schemas.microsoft.com/office/powerpoint/2010/main" val="500098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0667"/>
            <a:ext cx="8229600" cy="3493956"/>
          </a:xfrm>
        </p:spPr>
        <p:txBody>
          <a:bodyPr/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244"/>
            <a:ext cx="8229600" cy="7920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hu-HU" dirty="0"/>
              <a:t>Cím szerkesztése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4405" y="4812542"/>
            <a:ext cx="1370869" cy="251997"/>
          </a:xfrm>
          <a:prstGeom prst="rect">
            <a:avLst/>
          </a:prstGeom>
        </p:spPr>
      </p:pic>
      <p:sp>
        <p:nvSpPr>
          <p:cNvPr id="9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4770359"/>
            <a:ext cx="2065338" cy="32543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z="1400">
                <a:solidFill>
                  <a:schemeClr val="accent2"/>
                </a:solidFill>
                <a:latin typeface="Arial"/>
                <a:cs typeface="Arial"/>
              </a:rPr>
              <a:t>Előadó neve</a:t>
            </a:r>
          </a:p>
        </p:txBody>
      </p:sp>
    </p:spTree>
    <p:extLst>
      <p:ext uri="{BB962C8B-B14F-4D97-AF65-F5344CB8AC3E}">
        <p14:creationId xmlns:p14="http://schemas.microsoft.com/office/powerpoint/2010/main" val="500098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226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81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41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827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5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22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05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1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6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656" r:id="rId18"/>
    <p:sldLayoutId id="2147483657" r:id="rId19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hu-HU" dirty="0" smtClean="0"/>
              <a:t>BUCSI TAMÁS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88068" y="4306556"/>
            <a:ext cx="5367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i="1" dirty="0" smtClean="0">
                <a:solidFill>
                  <a:schemeClr val="bg1"/>
                </a:solidFill>
                <a:latin typeface="Arial"/>
                <a:cs typeface="Arial"/>
              </a:rPr>
              <a:t>Talajvédelmi szakértő, AGRO AIM HUNGÁRIA KFT.</a:t>
            </a:r>
            <a:endParaRPr lang="en-US" sz="140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637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" y="1131288"/>
            <a:ext cx="4413521" cy="3133641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216" y="1138264"/>
            <a:ext cx="4551667" cy="312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52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386" y="869785"/>
            <a:ext cx="8229600" cy="679077"/>
          </a:xfrm>
        </p:spPr>
        <p:txBody>
          <a:bodyPr/>
          <a:lstStyle/>
          <a:p>
            <a:pPr marL="0" indent="0" algn="ctr">
              <a:buNone/>
            </a:pPr>
            <a:r>
              <a:rPr lang="hu-HU" dirty="0"/>
              <a:t> </a:t>
            </a:r>
            <a:r>
              <a:rPr lang="hu-HU" dirty="0" smtClean="0"/>
              <a:t>       Talajjavítás! Talaj termékenységének növelése a cél</a:t>
            </a:r>
            <a:endParaRPr lang="en-US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52" y="850071"/>
            <a:ext cx="564999" cy="51488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9042" y="1735779"/>
            <a:ext cx="3300009" cy="2475007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17593" y="1749457"/>
            <a:ext cx="3300009" cy="2475007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0611" y="1746038"/>
            <a:ext cx="3272651" cy="2454488"/>
          </a:xfrm>
          <a:prstGeom prst="rect">
            <a:avLst/>
          </a:prstGeom>
        </p:spPr>
      </p:pic>
      <p:sp>
        <p:nvSpPr>
          <p:cNvPr id="10" name="Text Placeholder 7"/>
          <p:cNvSpPr txBox="1">
            <a:spLocks/>
          </p:cNvSpPr>
          <p:nvPr/>
        </p:nvSpPr>
        <p:spPr>
          <a:xfrm>
            <a:off x="641543" y="4792904"/>
            <a:ext cx="3482899" cy="3254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140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06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57939" y="717655"/>
            <a:ext cx="82296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hu-HU" dirty="0" smtClean="0"/>
              <a:t>Mekkora lehet a veszteségem belvíz miatt? (2018)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3638"/>
            <a:ext cx="5302265" cy="2828140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5548412" y="1213302"/>
            <a:ext cx="54861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65 ha őszi búza </a:t>
            </a:r>
          </a:p>
          <a:p>
            <a:r>
              <a:rPr lang="hu-HU" dirty="0" smtClean="0"/>
              <a:t>24,6 ha kiesett belvíz miatt </a:t>
            </a:r>
          </a:p>
          <a:p>
            <a:endParaRPr lang="hu-HU" dirty="0" smtClean="0"/>
          </a:p>
          <a:p>
            <a:r>
              <a:rPr lang="hu-HU" dirty="0" smtClean="0"/>
              <a:t>6 tonna/ha tábla átlag,</a:t>
            </a:r>
          </a:p>
          <a:p>
            <a:endParaRPr lang="hu-HU" dirty="0" smtClean="0"/>
          </a:p>
          <a:p>
            <a:r>
              <a:rPr lang="hu-HU" dirty="0" smtClean="0"/>
              <a:t>belvíz nélkül 7,4 t/ha lett volna! </a:t>
            </a:r>
          </a:p>
          <a:p>
            <a:endParaRPr lang="hu-HU" dirty="0"/>
          </a:p>
          <a:p>
            <a:r>
              <a:rPr lang="hu-HU" dirty="0" smtClean="0"/>
              <a:t>1,4 tonna/ha veszteség</a:t>
            </a:r>
          </a:p>
          <a:p>
            <a:r>
              <a:rPr lang="hu-HU" b="1" dirty="0" smtClean="0"/>
              <a:t>91 tonna/tábla veszteség! </a:t>
            </a:r>
          </a:p>
          <a:p>
            <a:endParaRPr lang="hu-HU" b="1" dirty="0" smtClean="0"/>
          </a:p>
          <a:p>
            <a:r>
              <a:rPr lang="hu-HU" b="1" dirty="0" smtClean="0"/>
              <a:t>4.095.000 Ft/tábla veszteség/év</a:t>
            </a:r>
            <a:endParaRPr lang="hu-HU" b="1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306" y="1352780"/>
            <a:ext cx="306106" cy="278955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151" y="2006710"/>
            <a:ext cx="306106" cy="278955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7526" y="2645058"/>
            <a:ext cx="306106" cy="278955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151" y="3283406"/>
            <a:ext cx="306106" cy="278955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510" y="4056822"/>
            <a:ext cx="306106" cy="27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2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21" y="1183967"/>
            <a:ext cx="4079065" cy="2950427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4905615" y="1125479"/>
            <a:ext cx="378118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5 éve nem volt hozam a területen!</a:t>
            </a:r>
          </a:p>
          <a:p>
            <a:endParaRPr lang="hu-HU" dirty="0" smtClean="0"/>
          </a:p>
          <a:p>
            <a:r>
              <a:rPr lang="hu-HU" dirty="0" smtClean="0"/>
              <a:t>lineár is ki van építve (kihasználatlan) </a:t>
            </a:r>
          </a:p>
          <a:p>
            <a:endParaRPr lang="hu-HU" dirty="0"/>
          </a:p>
          <a:p>
            <a:r>
              <a:rPr lang="hu-HU" dirty="0" smtClean="0"/>
              <a:t>akár csemegekukorica is lehetne rajta</a:t>
            </a:r>
          </a:p>
          <a:p>
            <a:endParaRPr lang="hu-HU" dirty="0"/>
          </a:p>
          <a:p>
            <a:r>
              <a:rPr lang="hu-HU" dirty="0" smtClean="0"/>
              <a:t>250.000 Ft/ha jövedelem kiesés</a:t>
            </a:r>
          </a:p>
          <a:p>
            <a:r>
              <a:rPr lang="hu-HU" dirty="0" smtClean="0"/>
              <a:t>105 ha területen </a:t>
            </a:r>
          </a:p>
          <a:p>
            <a:endParaRPr lang="hu-HU" dirty="0"/>
          </a:p>
          <a:p>
            <a:r>
              <a:rPr lang="hu-HU" b="1" dirty="0" smtClean="0"/>
              <a:t>26.250.000 Ft/tábla veszteség/év</a:t>
            </a:r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398" y="2744790"/>
            <a:ext cx="1251220" cy="894306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515" y="1219845"/>
            <a:ext cx="306106" cy="278955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7515" y="1829870"/>
            <a:ext cx="306106" cy="278955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9509" y="4217186"/>
            <a:ext cx="306106" cy="278955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538975" y="760121"/>
            <a:ext cx="7908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dirty="0">
                <a:latin typeface="Ariel"/>
              </a:rPr>
              <a:t>Mekkora lehet a veszteségem belvíz miatt? (</a:t>
            </a:r>
            <a:r>
              <a:rPr lang="hu-HU" sz="2400" dirty="0" smtClean="0">
                <a:latin typeface="Ariel"/>
              </a:rPr>
              <a:t>2018)</a:t>
            </a:r>
            <a:endParaRPr lang="hu-HU" sz="2400" dirty="0">
              <a:latin typeface="Ariel"/>
            </a:endParaRPr>
          </a:p>
        </p:txBody>
      </p:sp>
    </p:spTree>
    <p:extLst>
      <p:ext uri="{BB962C8B-B14F-4D97-AF65-F5344CB8AC3E}">
        <p14:creationId xmlns:p14="http://schemas.microsoft.com/office/powerpoint/2010/main" val="60078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9B278FE-74E7-4FC2-8FFE-60057F81E3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5868054"/>
              </p:ext>
            </p:extLst>
          </p:nvPr>
        </p:nvGraphicFramePr>
        <p:xfrm>
          <a:off x="-386574" y="1346328"/>
          <a:ext cx="7255726" cy="3243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zövegdoboz 1"/>
          <p:cNvSpPr txBox="1"/>
          <p:nvPr/>
        </p:nvSpPr>
        <p:spPr>
          <a:xfrm>
            <a:off x="457200" y="884663"/>
            <a:ext cx="8984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latin typeface="Ariel"/>
              </a:rPr>
              <a:t>Mekkora lehet a veszteségem, ha túl savanyú a talajom? </a:t>
            </a:r>
            <a:endParaRPr lang="hu-HU" sz="2400" dirty="0">
              <a:latin typeface="Ariel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823" y="2374517"/>
            <a:ext cx="306106" cy="278955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6293928" y="2190828"/>
            <a:ext cx="3051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105 ha-</a:t>
            </a:r>
            <a:r>
              <a:rPr lang="hu-HU" dirty="0" err="1" smtClean="0"/>
              <a:t>on</a:t>
            </a:r>
            <a:r>
              <a:rPr lang="hu-HU" dirty="0" smtClean="0"/>
              <a:t> pH 5</a:t>
            </a:r>
          </a:p>
          <a:p>
            <a:r>
              <a:rPr lang="hu-HU" dirty="0" smtClean="0"/>
              <a:t>21.254 Ft/ha MAP veszteség </a:t>
            </a: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824" y="3155755"/>
            <a:ext cx="306106" cy="278955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6216438" y="3099262"/>
            <a:ext cx="3051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Összesen 2.231.670 Ft/tábla</a:t>
            </a:r>
          </a:p>
          <a:p>
            <a:r>
              <a:rPr lang="hu-HU" b="1" dirty="0"/>
              <a:t>v</a:t>
            </a:r>
            <a:r>
              <a:rPr lang="hu-HU" b="1" dirty="0" smtClean="0"/>
              <a:t>eszteség MAP esetén  </a:t>
            </a:r>
          </a:p>
        </p:txBody>
      </p:sp>
    </p:spTree>
    <p:extLst>
      <p:ext uri="{BB962C8B-B14F-4D97-AF65-F5344CB8AC3E}">
        <p14:creationId xmlns:p14="http://schemas.microsoft.com/office/powerpoint/2010/main" val="192612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sp>
        <p:nvSpPr>
          <p:cNvPr id="3" name="Szövegdoboz 2"/>
          <p:cNvSpPr txBox="1"/>
          <p:nvPr/>
        </p:nvSpPr>
        <p:spPr>
          <a:xfrm>
            <a:off x="683941" y="787106"/>
            <a:ext cx="7947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latin typeface="Ariel"/>
              </a:rPr>
              <a:t>Hogyan oldhatom meg a fennálló problémákat?</a:t>
            </a:r>
          </a:p>
          <a:p>
            <a:r>
              <a:rPr lang="hu-HU" sz="2400" dirty="0" smtClean="0">
                <a:latin typeface="Ariel"/>
              </a:rPr>
              <a:t>Komplex tervezéssel és kivitelezéssel! </a:t>
            </a:r>
            <a:endParaRPr lang="hu-HU" sz="2400" dirty="0">
              <a:latin typeface="Ariel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6" y="791999"/>
            <a:ext cx="3851714" cy="3933061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79" y="1233017"/>
            <a:ext cx="306106" cy="278955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4306" y="1259286"/>
            <a:ext cx="3948681" cy="3004321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60643" y="1267270"/>
            <a:ext cx="3933061" cy="297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5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683941" y="787106"/>
            <a:ext cx="7947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latin typeface="Ariel"/>
              </a:rPr>
              <a:t>Hogyan oldhatom meg a fennálló problémákat?</a:t>
            </a:r>
          </a:p>
          <a:p>
            <a:r>
              <a:rPr lang="hu-HU" sz="2400" dirty="0" smtClean="0">
                <a:latin typeface="Ariel"/>
              </a:rPr>
              <a:t>Komplex tervezéssel és kivitelezéssel! </a:t>
            </a:r>
            <a:endParaRPr lang="hu-HU" sz="2400" dirty="0">
              <a:latin typeface="Ariel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8103"/>
            <a:ext cx="5026295" cy="3110699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19270" y="1315551"/>
            <a:ext cx="3855959" cy="289196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853" y="791999"/>
            <a:ext cx="7736147" cy="39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7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KOMPLEX PRECÍZIÓS TALAJJAVÍTÁS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7199" y="4770359"/>
            <a:ext cx="3482899" cy="325438"/>
          </a:xfrm>
        </p:spPr>
        <p:txBody>
          <a:bodyPr>
            <a:noAutofit/>
          </a:bodyPr>
          <a:lstStyle/>
          <a:p>
            <a:r>
              <a:rPr lang="hu-HU" sz="1200" dirty="0" smtClean="0"/>
              <a:t>Bucsi Tamás – AGRO AIM HUNGÁRIA KFT. </a:t>
            </a:r>
            <a:endParaRPr lang="en-US" sz="12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1007326" y="782400"/>
            <a:ext cx="8984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latin typeface="Ariel"/>
              </a:rPr>
              <a:t>Hol </a:t>
            </a:r>
            <a:r>
              <a:rPr lang="hu-HU" sz="2400" b="1" dirty="0" smtClean="0">
                <a:latin typeface="Ariel"/>
              </a:rPr>
              <a:t>milyen talajjavító terméket </a:t>
            </a:r>
            <a:r>
              <a:rPr lang="hu-HU" sz="2400" b="1" dirty="0" err="1" smtClean="0">
                <a:latin typeface="Ariel"/>
              </a:rPr>
              <a:t>válasszunk</a:t>
            </a:r>
            <a:r>
              <a:rPr lang="hu-HU" sz="2400" b="1" dirty="0" smtClean="0">
                <a:latin typeface="Ariel"/>
              </a:rPr>
              <a:t>? </a:t>
            </a:r>
            <a:endParaRPr lang="hu-HU" sz="2400" b="1" dirty="0">
              <a:latin typeface="Ariel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17" y="1438992"/>
            <a:ext cx="306106" cy="278955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125580" y="1393803"/>
            <a:ext cx="6714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Talajvizsgálati eredmények kiértékelése (zóna szintű, vagy sima 5 ha-</a:t>
            </a:r>
            <a:r>
              <a:rPr lang="hu-HU" dirty="0" err="1" smtClean="0"/>
              <a:t>os</a:t>
            </a:r>
            <a:r>
              <a:rPr lang="hu-HU" dirty="0" smtClean="0"/>
              <a:t>) </a:t>
            </a:r>
          </a:p>
          <a:p>
            <a:endParaRPr lang="hu-HU" dirty="0" smtClean="0"/>
          </a:p>
          <a:p>
            <a:endParaRPr lang="hu-HU" dirty="0" smtClean="0"/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17" y="2364537"/>
            <a:ext cx="306106" cy="278955"/>
          </a:xfrm>
          <a:prstGeom prst="rect">
            <a:avLst/>
          </a:prstGeom>
        </p:spPr>
      </p:pic>
      <p:sp>
        <p:nvSpPr>
          <p:cNvPr id="15" name="Szövegdoboz 14"/>
          <p:cNvSpPr txBox="1"/>
          <p:nvPr/>
        </p:nvSpPr>
        <p:spPr>
          <a:xfrm>
            <a:off x="1125580" y="2180849"/>
            <a:ext cx="6714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Lúgos területen kalcium-szulfát, </a:t>
            </a:r>
          </a:p>
          <a:p>
            <a:r>
              <a:rPr lang="hu-HU" dirty="0" smtClean="0"/>
              <a:t>Savanyú területen kalcium-karbonát alapanyagú termék</a:t>
            </a:r>
          </a:p>
        </p:txBody>
      </p:sp>
      <p:pic>
        <p:nvPicPr>
          <p:cNvPr id="16" name="Kép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75" y="3379265"/>
            <a:ext cx="306106" cy="278955"/>
          </a:xfrm>
          <a:prstGeom prst="rect">
            <a:avLst/>
          </a:prstGeom>
        </p:spPr>
      </p:pic>
      <p:sp>
        <p:nvSpPr>
          <p:cNvPr id="17" name="Szövegdoboz 16"/>
          <p:cNvSpPr txBox="1"/>
          <p:nvPr/>
        </p:nvSpPr>
        <p:spPr>
          <a:xfrm>
            <a:off x="1125580" y="2976918"/>
            <a:ext cx="6714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Granulált termék</a:t>
            </a:r>
          </a:p>
          <a:p>
            <a:r>
              <a:rPr lang="hu-HU" dirty="0" err="1" smtClean="0"/>
              <a:t>CaO</a:t>
            </a:r>
            <a:r>
              <a:rPr lang="hu-HU" dirty="0" smtClean="0"/>
              <a:t> alapú termék</a:t>
            </a:r>
          </a:p>
          <a:p>
            <a:r>
              <a:rPr lang="hu-HU" dirty="0" smtClean="0"/>
              <a:t>Mészkőpor? Előnyök, hátrányok </a:t>
            </a:r>
          </a:p>
        </p:txBody>
      </p:sp>
    </p:spTree>
    <p:extLst>
      <p:ext uri="{BB962C8B-B14F-4D97-AF65-F5344CB8AC3E}">
        <p14:creationId xmlns:p14="http://schemas.microsoft.com/office/powerpoint/2010/main" val="76648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ta">
  <a:themeElements>
    <a:clrScheme name="Fazet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255</TotalTime>
  <Words>296</Words>
  <Application>Microsoft Office PowerPoint</Application>
  <PresentationFormat>Diavetítés a képernyőre (16:9 oldalarány)</PresentationFormat>
  <Paragraphs>62</Paragraphs>
  <Slides>9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5" baseType="lpstr">
      <vt:lpstr>Arial</vt:lpstr>
      <vt:lpstr>Ariel</vt:lpstr>
      <vt:lpstr>Calibri</vt:lpstr>
      <vt:lpstr>Trebuchet MS</vt:lpstr>
      <vt:lpstr>Wingdings 3</vt:lpstr>
      <vt:lpstr>Fazetta</vt:lpstr>
      <vt:lpstr>KOMPLEX PRECÍZIÓS TALAJJAVÍTÁS</vt:lpstr>
      <vt:lpstr>KOMPLEX PRECÍZIÓS TALAJJAVÍTÁS</vt:lpstr>
      <vt:lpstr>KOMPLEX PRECÍZIÓS TALAJJAVÍTÁS</vt:lpstr>
      <vt:lpstr>KOMPLEX PRECÍZIÓS TALAJJAVÍTÁS</vt:lpstr>
      <vt:lpstr>KOMPLEX PRECÍZIÓS TALAJJAVÍTÁS</vt:lpstr>
      <vt:lpstr>KOMPLEX PRECÍZIÓS TALAJJAVÍTÁS</vt:lpstr>
      <vt:lpstr>KOMPLEX PRECÍZIÓS TALAJJAVÍTÁS</vt:lpstr>
      <vt:lpstr>KOMPLEX PRECÍZIÓS TALAJJAVÍTÁS</vt:lpstr>
      <vt:lpstr>KOMPLEX PRECÍZIÓS TALAJJAVÍTÁS</vt:lpstr>
    </vt:vector>
  </TitlesOfParts>
  <Company>qweqewere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qwqwqw qwqwq</dc:creator>
  <cp:lastModifiedBy>Tamás Bucsi</cp:lastModifiedBy>
  <cp:revision>39</cp:revision>
  <dcterms:created xsi:type="dcterms:W3CDTF">2017-11-08T07:56:44Z</dcterms:created>
  <dcterms:modified xsi:type="dcterms:W3CDTF">2019-02-27T21:38:53Z</dcterms:modified>
</cp:coreProperties>
</file>