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  <p:sldId id="268" r:id="rId14"/>
    <p:sldId id="270" r:id="rId15"/>
    <p:sldId id="271" r:id="rId16"/>
    <p:sldId id="272" r:id="rId17"/>
    <p:sldId id="269" r:id="rId18"/>
    <p:sldId id="273" r:id="rId19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96" y="-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EC284-FA87-4E80-BFCF-0E4F9519A7BC}" type="datetimeFigureOut">
              <a:rPr lang="hu-HU" smtClean="0"/>
              <a:t>2019. 05. 23.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A35CE-0795-402D-A217-6089F8E49FF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239760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EC284-FA87-4E80-BFCF-0E4F9519A7BC}" type="datetimeFigureOut">
              <a:rPr lang="hu-HU" smtClean="0"/>
              <a:t>2019. 05. 23.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A35CE-0795-402D-A217-6089F8E49FF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158203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EC284-FA87-4E80-BFCF-0E4F9519A7BC}" type="datetimeFigureOut">
              <a:rPr lang="hu-HU" smtClean="0"/>
              <a:t>2019. 05. 23.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A35CE-0795-402D-A217-6089F8E49FF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00505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EC284-FA87-4E80-BFCF-0E4F9519A7BC}" type="datetimeFigureOut">
              <a:rPr lang="hu-HU" smtClean="0"/>
              <a:t>2019. 05. 23.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A35CE-0795-402D-A217-6089F8E49FF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823220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EC284-FA87-4E80-BFCF-0E4F9519A7BC}" type="datetimeFigureOut">
              <a:rPr lang="hu-HU" smtClean="0"/>
              <a:t>2019. 05. 23.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A35CE-0795-402D-A217-6089F8E49FF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254783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EC284-FA87-4E80-BFCF-0E4F9519A7BC}" type="datetimeFigureOut">
              <a:rPr lang="hu-HU" smtClean="0"/>
              <a:t>2019. 05. 23.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A35CE-0795-402D-A217-6089F8E49FF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109045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EC284-FA87-4E80-BFCF-0E4F9519A7BC}" type="datetimeFigureOut">
              <a:rPr lang="hu-HU" smtClean="0"/>
              <a:t>2019. 05. 23.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A35CE-0795-402D-A217-6089F8E49FF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73241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EC284-FA87-4E80-BFCF-0E4F9519A7BC}" type="datetimeFigureOut">
              <a:rPr lang="hu-HU" smtClean="0"/>
              <a:t>2019. 05. 23.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A35CE-0795-402D-A217-6089F8E49FF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267286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EC284-FA87-4E80-BFCF-0E4F9519A7BC}" type="datetimeFigureOut">
              <a:rPr lang="hu-HU" smtClean="0"/>
              <a:t>2019. 05. 23.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A35CE-0795-402D-A217-6089F8E49FF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33591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EC284-FA87-4E80-BFCF-0E4F9519A7BC}" type="datetimeFigureOut">
              <a:rPr lang="hu-HU" smtClean="0"/>
              <a:t>2019. 05. 23.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A35CE-0795-402D-A217-6089F8E49FF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119710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EC284-FA87-4E80-BFCF-0E4F9519A7BC}" type="datetimeFigureOut">
              <a:rPr lang="hu-HU" smtClean="0"/>
              <a:t>2019. 05. 23.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A35CE-0795-402D-A217-6089F8E49FF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72952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1EC284-FA87-4E80-BFCF-0E4F9519A7BC}" type="datetimeFigureOut">
              <a:rPr lang="hu-HU" smtClean="0"/>
              <a:t>2019. 05. 23.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CA35CE-0795-402D-A217-6089F8E49FF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481120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image" Target="../media/image12.jpe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463031"/>
            <a:ext cx="7772400" cy="1470025"/>
          </a:xfrm>
        </p:spPr>
        <p:txBody>
          <a:bodyPr>
            <a:normAutofit/>
          </a:bodyPr>
          <a:lstStyle/>
          <a:p>
            <a:r>
              <a:rPr lang="hu-HU" dirty="0" smtClean="0"/>
              <a:t>Az </a:t>
            </a:r>
            <a:r>
              <a:rPr lang="hu-HU" dirty="0" err="1" smtClean="0"/>
              <a:t>Országfásítási</a:t>
            </a:r>
            <a:r>
              <a:rPr lang="hu-HU" dirty="0" smtClean="0"/>
              <a:t> Program előkészítésének aktuális kérdései</a:t>
            </a:r>
            <a:endParaRPr lang="hu-HU" dirty="0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4606280"/>
            <a:ext cx="6400800" cy="1270992"/>
          </a:xfrm>
        </p:spPr>
        <p:txBody>
          <a:bodyPr>
            <a:normAutofit/>
          </a:bodyPr>
          <a:lstStyle/>
          <a:p>
            <a:r>
              <a:rPr lang="hu-HU" sz="2000" dirty="0" smtClean="0"/>
              <a:t>Lomniczi Gergely</a:t>
            </a:r>
          </a:p>
          <a:p>
            <a:r>
              <a:rPr lang="hu-HU" sz="2000" dirty="0"/>
              <a:t>f</a:t>
            </a:r>
            <a:r>
              <a:rPr lang="hu-HU" sz="2000" dirty="0" smtClean="0"/>
              <a:t>őtanácsadó</a:t>
            </a:r>
          </a:p>
          <a:p>
            <a:r>
              <a:rPr lang="hu-HU" sz="2000" dirty="0" smtClean="0"/>
              <a:t>Agrárminisztérium</a:t>
            </a:r>
            <a:endParaRPr lang="hu-HU" sz="2000" dirty="0"/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35550"/>
            <a:ext cx="2739803" cy="1950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25645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17481" cy="1143000"/>
          </a:xfrm>
        </p:spPr>
        <p:txBody>
          <a:bodyPr>
            <a:normAutofit fontScale="90000"/>
          </a:bodyPr>
          <a:lstStyle/>
          <a:p>
            <a:r>
              <a:rPr lang="hu-HU" dirty="0" smtClean="0"/>
              <a:t>Az erdőterület változásának főbb állomásai</a:t>
            </a:r>
            <a:endParaRPr lang="hu-H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098" y="2047423"/>
            <a:ext cx="8071804" cy="38347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 descr="D:\1_AM\Logo\am_logo_feketefeher_HU_500px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4681" y="5358"/>
            <a:ext cx="1369902" cy="975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12407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 smtClean="0"/>
              <a:t>A rendszerváltozás utáni erdőtelepítések - MAGÁNERDŐ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hu-HU" sz="2400" dirty="0"/>
              <a:t>Az első erdőtelepítési program az </a:t>
            </a:r>
            <a:r>
              <a:rPr lang="hu-HU" sz="2400" b="1" dirty="0"/>
              <a:t>1991-2000.</a:t>
            </a:r>
            <a:r>
              <a:rPr lang="hu-HU" sz="2400" dirty="0"/>
              <a:t> közötti időszakra 150 ezer ha új erdőtelepítését célozta meg a periódus elején egyenletesen növekvő, majd egyenletes ütemű megvalósulást feltételezve. A megvalósult erdőtelepítések mértéke </a:t>
            </a:r>
            <a:r>
              <a:rPr lang="hu-HU" sz="2400" b="1" dirty="0"/>
              <a:t>65.755 ha</a:t>
            </a:r>
            <a:r>
              <a:rPr lang="hu-HU" sz="2400" dirty="0"/>
              <a:t> lett, ami a tervezett állapotnak csak a 43,8 %-a.</a:t>
            </a:r>
          </a:p>
          <a:p>
            <a:pPr algn="just"/>
            <a:r>
              <a:rPr lang="hu-HU" sz="2400" dirty="0"/>
              <a:t>A második erdőtelepítési program </a:t>
            </a:r>
            <a:r>
              <a:rPr lang="hu-HU" sz="2400" b="1" dirty="0"/>
              <a:t>2001-2010.</a:t>
            </a:r>
            <a:r>
              <a:rPr lang="hu-HU" sz="2400" dirty="0"/>
              <a:t> közötti évekre készült és ugyancsak 150 ezer ha erdőtelepítést célzott meg egyenletes – évi 15 ezer </a:t>
            </a:r>
            <a:r>
              <a:rPr lang="hu-HU" sz="2400" dirty="0" err="1"/>
              <a:t>ha-os</a:t>
            </a:r>
            <a:r>
              <a:rPr lang="hu-HU" sz="2400" dirty="0"/>
              <a:t> – kivitelezéssel. A tíz év alatt elvégzett </a:t>
            </a:r>
            <a:r>
              <a:rPr lang="hu-HU" sz="2400" b="1" dirty="0"/>
              <a:t>105.745 ha </a:t>
            </a:r>
            <a:r>
              <a:rPr lang="hu-HU" sz="2400" dirty="0"/>
              <a:t>telepítés átlagosan 10.574 ha/év első kivitelű erdőtelepítés megvalósulását jelentette, ami a tíz éves ciklusban a terv 70,5%-os teljesüléséhez vezetett.</a:t>
            </a:r>
          </a:p>
          <a:p>
            <a:pPr algn="just"/>
            <a:r>
              <a:rPr lang="hu-HU" sz="2400" dirty="0"/>
              <a:t>A 2010 utáni négy évben további </a:t>
            </a:r>
            <a:r>
              <a:rPr lang="hu-HU" sz="2400" b="1" dirty="0"/>
              <a:t>11.157 ha </a:t>
            </a:r>
            <a:r>
              <a:rPr lang="hu-HU" sz="2400" dirty="0"/>
              <a:t>erdő.</a:t>
            </a:r>
          </a:p>
          <a:p>
            <a:pPr algn="just"/>
            <a:r>
              <a:rPr lang="hu-HU" sz="2400" b="1" dirty="0" smtClean="0"/>
              <a:t>Cca. 200.000 </a:t>
            </a:r>
            <a:r>
              <a:rPr lang="hu-HU" sz="2400" b="1" dirty="0"/>
              <a:t>hektáron történt erdőtelepítés</a:t>
            </a:r>
            <a:r>
              <a:rPr lang="hu-HU" sz="2400" dirty="0" smtClean="0"/>
              <a:t>.</a:t>
            </a:r>
            <a:endParaRPr lang="hu-HU" sz="2400" dirty="0"/>
          </a:p>
        </p:txBody>
      </p:sp>
      <p:pic>
        <p:nvPicPr>
          <p:cNvPr id="4" name="Picture 2" descr="D:\1_AM\Logo\am_logo_feketefeher_HU_500px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4681" y="5358"/>
            <a:ext cx="1369902" cy="975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76237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Hogyan lépünk tovább?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err="1" smtClean="0"/>
              <a:t>Kaán</a:t>
            </a:r>
            <a:r>
              <a:rPr lang="hu-HU" dirty="0" smtClean="0"/>
              <a:t> Károly </a:t>
            </a:r>
            <a:r>
              <a:rPr lang="hu-HU" dirty="0" err="1" smtClean="0"/>
              <a:t>Országfásítási</a:t>
            </a:r>
            <a:r>
              <a:rPr lang="hu-HU" dirty="0" smtClean="0"/>
              <a:t> program kidolgozása megkezdődött</a:t>
            </a:r>
          </a:p>
          <a:p>
            <a:r>
              <a:rPr lang="hu-HU" dirty="0" smtClean="0"/>
              <a:t>NAIK ERTI kutatás</a:t>
            </a:r>
          </a:p>
          <a:p>
            <a:pPr lvl="1"/>
            <a:r>
              <a:rPr lang="hu-HU" dirty="0" smtClean="0"/>
              <a:t>Történeti kutatás</a:t>
            </a:r>
          </a:p>
          <a:p>
            <a:pPr lvl="1"/>
            <a:r>
              <a:rPr lang="hu-HU" dirty="0" smtClean="0"/>
              <a:t>Potenciális erdőtelepítési helyszínek</a:t>
            </a:r>
          </a:p>
          <a:p>
            <a:pPr lvl="1"/>
            <a:r>
              <a:rPr lang="hu-HU" dirty="0" smtClean="0"/>
              <a:t>Szaporítóanyag</a:t>
            </a:r>
          </a:p>
          <a:p>
            <a:pPr lvl="1"/>
            <a:r>
              <a:rPr lang="hu-HU" dirty="0" smtClean="0"/>
              <a:t>Gazdák körében közvélemény kutatás</a:t>
            </a:r>
          </a:p>
          <a:p>
            <a:r>
              <a:rPr lang="hu-HU" dirty="0" smtClean="0"/>
              <a:t>Támogatási és hatósági rendszer</a:t>
            </a:r>
            <a:endParaRPr lang="hu-HU" dirty="0"/>
          </a:p>
        </p:txBody>
      </p:sp>
      <p:pic>
        <p:nvPicPr>
          <p:cNvPr id="4" name="Picture 2" descr="D:\1_AM\Logo\am_logo_feketefeher_HU_500px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4681" y="5358"/>
            <a:ext cx="1369902" cy="975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76100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Hogyan lépünk tovább?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smtClean="0"/>
              <a:t>Mintaprogramok 2019-2020:</a:t>
            </a:r>
          </a:p>
          <a:p>
            <a:pPr lvl="1"/>
            <a:r>
              <a:rPr lang="hu-HU" dirty="0" smtClean="0"/>
              <a:t>Állami erdőgazdasági mintaprogram</a:t>
            </a:r>
          </a:p>
          <a:p>
            <a:pPr lvl="1"/>
            <a:r>
              <a:rPr lang="hu-HU" dirty="0" smtClean="0"/>
              <a:t>Szaporítóanyag mintaprogram – Erdészeti és Energetikai Szaporítóanyag Terméktanács</a:t>
            </a:r>
          </a:p>
          <a:p>
            <a:pPr lvl="1"/>
            <a:r>
              <a:rPr lang="hu-HU" dirty="0" smtClean="0"/>
              <a:t>Önkormányzati, intézményi mintaprogram</a:t>
            </a:r>
          </a:p>
          <a:p>
            <a:r>
              <a:rPr lang="hu-HU" dirty="0" smtClean="0"/>
              <a:t>Kommunikáció</a:t>
            </a:r>
          </a:p>
          <a:p>
            <a:pPr lvl="1"/>
            <a:r>
              <a:rPr lang="hu-HU" dirty="0" smtClean="0"/>
              <a:t>Mintaprogramok bemutatása</a:t>
            </a:r>
          </a:p>
          <a:p>
            <a:pPr lvl="1"/>
            <a:r>
              <a:rPr lang="hu-HU" dirty="0" smtClean="0"/>
              <a:t>Gazdák körében ösztönző</a:t>
            </a:r>
            <a:endParaRPr lang="hu-HU" dirty="0"/>
          </a:p>
        </p:txBody>
      </p:sp>
      <p:pic>
        <p:nvPicPr>
          <p:cNvPr id="4" name="Picture 2" descr="D:\1_AM\Logo\am_logo_feketefeher_HU_500px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4681" y="5358"/>
            <a:ext cx="1369902" cy="975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43540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955" y="1052736"/>
            <a:ext cx="8003501" cy="50734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 descr="D:\1_AM\Logo\am_logo_feketefeher_HU_500px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4681" y="5358"/>
            <a:ext cx="1369902" cy="975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18260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Agrárerdészet</a:t>
            </a:r>
            <a:endParaRPr lang="hu-HU" dirty="0"/>
          </a:p>
        </p:txBody>
      </p:sp>
      <p:grpSp>
        <p:nvGrpSpPr>
          <p:cNvPr id="4" name="Csoportba foglalás 3"/>
          <p:cNvGrpSpPr/>
          <p:nvPr/>
        </p:nvGrpSpPr>
        <p:grpSpPr>
          <a:xfrm>
            <a:off x="890352" y="1412776"/>
            <a:ext cx="7415448" cy="4430179"/>
            <a:chOff x="953333" y="609600"/>
            <a:chExt cx="7415448" cy="4430179"/>
          </a:xfrm>
        </p:grpSpPr>
        <p:sp>
          <p:nvSpPr>
            <p:cNvPr id="18" name="TextBox 6"/>
            <p:cNvSpPr txBox="1"/>
            <p:nvPr/>
          </p:nvSpPr>
          <p:spPr>
            <a:xfrm>
              <a:off x="1371600" y="2438400"/>
              <a:ext cx="1905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u-HU" sz="1800" b="0" i="0" u="none" strike="noStrike" kern="0" cap="none" spc="0" normalizeH="0" baseline="0" noProof="0" dirty="0" smtClean="0">
                  <a:ln w="0"/>
                  <a:uLnTx/>
                  <a:uFillTx/>
                </a:rPr>
                <a:t>Köztes termesztés</a:t>
              </a:r>
              <a:endParaRPr kumimoji="0" lang="en-US" sz="1800" b="0" i="0" u="none" strike="noStrike" kern="0" cap="none" spc="0" normalizeH="0" baseline="0" noProof="0" dirty="0" smtClean="0">
                <a:ln w="0"/>
                <a:uLnTx/>
                <a:uFillTx/>
              </a:endParaRPr>
            </a:p>
          </p:txBody>
        </p:sp>
        <p:sp>
          <p:nvSpPr>
            <p:cNvPr id="19" name="TextBox 7"/>
            <p:cNvSpPr txBox="1"/>
            <p:nvPr/>
          </p:nvSpPr>
          <p:spPr>
            <a:xfrm>
              <a:off x="4038600" y="2438400"/>
              <a:ext cx="15697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u-HU" sz="1800" b="0" i="0" u="none" strike="noStrike" kern="0" cap="none" spc="0" normalizeH="0" baseline="0" noProof="0" dirty="0" smtClean="0">
                  <a:ln w="0"/>
                  <a:uLnTx/>
                  <a:uFillTx/>
                </a:rPr>
                <a:t>Fás legelők</a:t>
              </a:r>
              <a:endParaRPr kumimoji="0" lang="en-US" sz="1800" b="0" i="0" u="none" strike="noStrike" kern="0" cap="none" spc="0" normalizeH="0" baseline="0" noProof="0" dirty="0" smtClean="0">
                <a:ln w="0"/>
                <a:uLnTx/>
                <a:uFillTx/>
              </a:endParaRPr>
            </a:p>
          </p:txBody>
        </p:sp>
        <p:sp>
          <p:nvSpPr>
            <p:cNvPr id="20" name="TextBox 8"/>
            <p:cNvSpPr txBox="1"/>
            <p:nvPr/>
          </p:nvSpPr>
          <p:spPr>
            <a:xfrm>
              <a:off x="6209522" y="2450068"/>
              <a:ext cx="215925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u-HU" sz="1800" b="0" i="0" u="none" strike="noStrike" kern="0" cap="none" spc="0" normalizeH="0" baseline="0" noProof="0" dirty="0" smtClean="0">
                  <a:ln w="0"/>
                  <a:uLnTx/>
                  <a:uFillTx/>
                </a:rPr>
                <a:t>Erdei melléktermék</a:t>
              </a:r>
              <a:endParaRPr kumimoji="0" lang="en-US" sz="1800" b="0" i="0" u="none" strike="noStrike" kern="0" cap="none" spc="0" normalizeH="0" baseline="0" noProof="0" dirty="0" smtClean="0">
                <a:ln w="0"/>
                <a:uLnTx/>
                <a:uFillTx/>
              </a:endParaRPr>
            </a:p>
          </p:txBody>
        </p:sp>
        <p:sp>
          <p:nvSpPr>
            <p:cNvPr id="21" name="TextBox 9"/>
            <p:cNvSpPr txBox="1"/>
            <p:nvPr/>
          </p:nvSpPr>
          <p:spPr>
            <a:xfrm>
              <a:off x="1489010" y="4670447"/>
              <a:ext cx="1981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u-HU" sz="1800" b="0" i="0" u="none" strike="noStrike" kern="0" cap="none" spc="0" normalizeH="0" baseline="0" noProof="0" dirty="0" err="1" smtClean="0">
                  <a:ln w="0"/>
                  <a:uLnTx/>
                  <a:uFillTx/>
                </a:rPr>
                <a:t>Gyümölcsészet</a:t>
              </a:r>
              <a:endParaRPr kumimoji="0" lang="en-US" sz="1800" b="0" i="0" u="none" strike="noStrike" kern="0" cap="none" spc="0" normalizeH="0" baseline="0" noProof="0" dirty="0" smtClean="0">
                <a:ln w="0"/>
                <a:uLnTx/>
                <a:uFillTx/>
              </a:endParaRPr>
            </a:p>
          </p:txBody>
        </p:sp>
        <p:sp>
          <p:nvSpPr>
            <p:cNvPr id="22" name="TextBox 10"/>
            <p:cNvSpPr txBox="1"/>
            <p:nvPr/>
          </p:nvSpPr>
          <p:spPr>
            <a:xfrm>
              <a:off x="4114800" y="4659868"/>
              <a:ext cx="1600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u-HU" sz="1800" b="0" i="0" u="none" strike="noStrike" kern="0" cap="none" spc="0" normalizeH="0" baseline="0" noProof="0" dirty="0" smtClean="0">
                  <a:ln w="0"/>
                  <a:uLnTx/>
                  <a:uFillTx/>
                </a:rPr>
                <a:t>Erdősávok</a:t>
              </a:r>
              <a:r>
                <a:rPr kumimoji="0" lang="en-US" sz="1800" b="0" i="0" u="none" strike="noStrike" kern="0" cap="none" spc="0" normalizeH="0" baseline="0" noProof="0" dirty="0" smtClean="0">
                  <a:ln w="0"/>
                  <a:uLnTx/>
                  <a:uFillTx/>
                  <a:latin typeface="Tahoma"/>
                </a:rPr>
                <a:t> </a:t>
              </a:r>
            </a:p>
          </p:txBody>
        </p:sp>
        <p:sp>
          <p:nvSpPr>
            <p:cNvPr id="23" name="TextBox 11"/>
            <p:cNvSpPr txBox="1"/>
            <p:nvPr/>
          </p:nvSpPr>
          <p:spPr>
            <a:xfrm>
              <a:off x="6324600" y="4659868"/>
              <a:ext cx="19431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u-HU" sz="1800" b="0" i="0" u="none" strike="noStrike" kern="0" cap="none" spc="0" normalizeH="0" baseline="0" noProof="0" dirty="0" smtClean="0">
                  <a:ln w="0"/>
                  <a:uLnTx/>
                  <a:uFillTx/>
                </a:rPr>
                <a:t>Faültetvények</a:t>
              </a:r>
              <a:endParaRPr kumimoji="0" lang="en-US" sz="1800" b="0" i="0" u="none" strike="noStrike" kern="0" cap="none" spc="0" normalizeH="0" baseline="0" noProof="0" dirty="0" smtClean="0">
                <a:ln w="0"/>
                <a:uLnTx/>
                <a:uFillTx/>
              </a:endParaRPr>
            </a:p>
          </p:txBody>
        </p:sp>
        <p:pic>
          <p:nvPicPr>
            <p:cNvPr id="24" name="Kép 23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27449" y="3097552"/>
              <a:ext cx="2377751" cy="1574874"/>
            </a:xfrm>
            <a:prstGeom prst="rect">
              <a:avLst/>
            </a:prstGeom>
          </p:spPr>
        </p:pic>
        <p:pic>
          <p:nvPicPr>
            <p:cNvPr id="25" name="Kép 24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514779" y="763797"/>
              <a:ext cx="2428821" cy="1619214"/>
            </a:xfrm>
            <a:prstGeom prst="rect">
              <a:avLst/>
            </a:prstGeom>
          </p:spPr>
        </p:pic>
        <p:pic>
          <p:nvPicPr>
            <p:cNvPr id="26" name="Kép 25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927802" y="763797"/>
              <a:ext cx="2377998" cy="1592126"/>
            </a:xfrm>
            <a:prstGeom prst="rect">
              <a:avLst/>
            </a:prstGeom>
          </p:spPr>
        </p:pic>
        <p:pic>
          <p:nvPicPr>
            <p:cNvPr id="27" name="Kép 26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934021" y="3092414"/>
              <a:ext cx="2333679" cy="1555786"/>
            </a:xfrm>
            <a:prstGeom prst="rect">
              <a:avLst/>
            </a:prstGeom>
          </p:spPr>
        </p:pic>
        <p:pic>
          <p:nvPicPr>
            <p:cNvPr id="28" name="Kép 27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475405" y="3099531"/>
              <a:ext cx="2458616" cy="1570916"/>
            </a:xfrm>
            <a:prstGeom prst="rect">
              <a:avLst/>
            </a:prstGeom>
          </p:spPr>
        </p:pic>
        <p:pic>
          <p:nvPicPr>
            <p:cNvPr id="29" name="Kép 28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53333" y="609600"/>
              <a:ext cx="2932867" cy="2102625"/>
            </a:xfrm>
            <a:prstGeom prst="rect">
              <a:avLst/>
            </a:prstGeom>
          </p:spPr>
        </p:pic>
      </p:grpSp>
      <p:pic>
        <p:nvPicPr>
          <p:cNvPr id="31" name="Picture 2" descr="D:\1_AM\Logo\am_logo_feketefeher_HU_500px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4681" y="5358"/>
            <a:ext cx="1369902" cy="975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21722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27168" cy="1143000"/>
          </a:xfrm>
        </p:spPr>
        <p:txBody>
          <a:bodyPr>
            <a:normAutofit fontScale="90000"/>
          </a:bodyPr>
          <a:lstStyle/>
          <a:p>
            <a:r>
              <a:rPr lang="hu-HU" dirty="0" smtClean="0"/>
              <a:t>Agrárerdészet – erdősávok előnyei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95536" y="1556792"/>
            <a:ext cx="5976664" cy="4525963"/>
          </a:xfrm>
        </p:spPr>
        <p:txBody>
          <a:bodyPr>
            <a:normAutofit fontScale="77500" lnSpcReduction="20000"/>
          </a:bodyPr>
          <a:lstStyle/>
          <a:p>
            <a:r>
              <a:rPr lang="hu-HU" b="1" i="1" dirty="0">
                <a:latin typeface="Calibri" pitchFamily="34" charset="0"/>
              </a:rPr>
              <a:t>Erózió, defláció csökken</a:t>
            </a:r>
          </a:p>
          <a:p>
            <a:r>
              <a:rPr lang="hu-HU" b="1" i="1" dirty="0">
                <a:latin typeface="Calibri" pitchFamily="34" charset="0"/>
              </a:rPr>
              <a:t>Vegyszersodródás csökken</a:t>
            </a:r>
            <a:endParaRPr lang="en-US" b="1" i="1" dirty="0">
              <a:latin typeface="Calibri" pitchFamily="34" charset="0"/>
            </a:endParaRPr>
          </a:p>
          <a:p>
            <a:r>
              <a:rPr lang="hu-HU" b="1" i="1" dirty="0">
                <a:latin typeface="Calibri" pitchFamily="34" charset="0"/>
              </a:rPr>
              <a:t>Homokverés, széldöntés csökken</a:t>
            </a:r>
            <a:endParaRPr lang="en-US" b="1" i="1" dirty="0">
              <a:latin typeface="Calibri" pitchFamily="34" charset="0"/>
            </a:endParaRPr>
          </a:p>
          <a:p>
            <a:r>
              <a:rPr lang="hu-HU" b="1" i="1" dirty="0">
                <a:latin typeface="Calibri" pitchFamily="34" charset="0"/>
              </a:rPr>
              <a:t>Hófúvás elleni védelem</a:t>
            </a:r>
            <a:endParaRPr lang="en-US" b="1" i="1" dirty="0">
              <a:latin typeface="Calibri" pitchFamily="34" charset="0"/>
            </a:endParaRPr>
          </a:p>
          <a:p>
            <a:r>
              <a:rPr lang="hu-HU" b="1" i="1" dirty="0">
                <a:latin typeface="Calibri" pitchFamily="34" charset="0"/>
              </a:rPr>
              <a:t>Növeli az öntözés hatékonyságát</a:t>
            </a:r>
            <a:endParaRPr lang="en-US" b="1" i="1" dirty="0">
              <a:latin typeface="Calibri" pitchFamily="34" charset="0"/>
            </a:endParaRPr>
          </a:p>
          <a:p>
            <a:r>
              <a:rPr lang="hu-HU" b="1" i="1" dirty="0">
                <a:latin typeface="Calibri" pitchFamily="34" charset="0"/>
              </a:rPr>
              <a:t>Növeli a termésátlagot</a:t>
            </a:r>
            <a:endParaRPr lang="en-US" b="1" i="1" dirty="0">
              <a:latin typeface="Calibri" pitchFamily="34" charset="0"/>
            </a:endParaRPr>
          </a:p>
          <a:p>
            <a:r>
              <a:rPr lang="hu-HU" b="1" i="1" dirty="0">
                <a:latin typeface="Calibri" pitchFamily="34" charset="0"/>
              </a:rPr>
              <a:t>Haszonállatok számára árnyék</a:t>
            </a:r>
            <a:endParaRPr lang="en-US" b="1" i="1" dirty="0">
              <a:latin typeface="Calibri" pitchFamily="34" charset="0"/>
            </a:endParaRPr>
          </a:p>
          <a:p>
            <a:r>
              <a:rPr lang="fr-FR" b="1" i="1" dirty="0">
                <a:latin typeface="Calibri" pitchFamily="34" charset="0"/>
              </a:rPr>
              <a:t>Csökkent</a:t>
            </a:r>
            <a:r>
              <a:rPr lang="hu-HU" b="1" i="1" dirty="0">
                <a:latin typeface="Calibri" pitchFamily="34" charset="0"/>
              </a:rPr>
              <a:t>i</a:t>
            </a:r>
            <a:r>
              <a:rPr lang="fr-FR" b="1" i="1" dirty="0">
                <a:latin typeface="Calibri" pitchFamily="34" charset="0"/>
              </a:rPr>
              <a:t> a </a:t>
            </a:r>
            <a:r>
              <a:rPr lang="hu-HU" b="1" i="1" dirty="0">
                <a:latin typeface="Calibri" pitchFamily="34" charset="0"/>
              </a:rPr>
              <a:t>kellemet </a:t>
            </a:r>
            <a:r>
              <a:rPr lang="fr-FR" b="1" i="1" dirty="0">
                <a:latin typeface="Calibri" pitchFamily="34" charset="0"/>
              </a:rPr>
              <a:t>szagok és a por</a:t>
            </a:r>
            <a:r>
              <a:rPr lang="hu-HU" b="1" i="1" dirty="0">
                <a:latin typeface="Calibri" pitchFamily="34" charset="0"/>
              </a:rPr>
              <a:t> terjedését</a:t>
            </a:r>
          </a:p>
          <a:p>
            <a:r>
              <a:rPr lang="hu-HU" b="1" i="1" dirty="0">
                <a:latin typeface="Calibri" pitchFamily="34" charset="0"/>
              </a:rPr>
              <a:t>Ökológiai folyosó</a:t>
            </a:r>
          </a:p>
          <a:p>
            <a:r>
              <a:rPr lang="hu-HU" b="1" i="1" dirty="0">
                <a:latin typeface="Calibri" pitchFamily="34" charset="0"/>
              </a:rPr>
              <a:t>Apróvad-gazdálkodás</a:t>
            </a:r>
            <a:endParaRPr lang="en-US" b="1" i="1" dirty="0">
              <a:latin typeface="Calibri" pitchFamily="34" charset="0"/>
            </a:endParaRPr>
          </a:p>
          <a:p>
            <a:r>
              <a:rPr lang="hu-HU" b="1" i="1" dirty="0">
                <a:latin typeface="Calibri" pitchFamily="34" charset="0"/>
              </a:rPr>
              <a:t>Kedvező tájképi </a:t>
            </a:r>
            <a:r>
              <a:rPr lang="hu-HU" b="1" i="1" dirty="0" smtClean="0">
                <a:latin typeface="Calibri" pitchFamily="34" charset="0"/>
              </a:rPr>
              <a:t>hatás</a:t>
            </a:r>
            <a:endParaRPr lang="en-US" b="1" i="1" dirty="0">
              <a:latin typeface="Calibri" pitchFamily="34" charset="0"/>
            </a:endParaRPr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7807" y="1300259"/>
            <a:ext cx="3022665" cy="22662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Kép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32026" y="3645024"/>
            <a:ext cx="3232462" cy="215497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Picture 2" descr="D:\1_AM\Logo\am_logo_feketefeher_HU_500px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4681" y="5358"/>
            <a:ext cx="1369902" cy="975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67916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019869"/>
            <a:ext cx="8863805" cy="5721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 descr="D:\1_AM\Logo\am_logo_feketefeher_HU_500px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4681" y="5358"/>
            <a:ext cx="1369902" cy="975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27168" cy="850106"/>
          </a:xfrm>
        </p:spPr>
        <p:txBody>
          <a:bodyPr>
            <a:normAutofit/>
          </a:bodyPr>
          <a:lstStyle/>
          <a:p>
            <a:r>
              <a:rPr lang="hu-HU" dirty="0" smtClean="0"/>
              <a:t>CÉL: fásított agrártáj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9714240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463031"/>
            <a:ext cx="7772400" cy="1470025"/>
          </a:xfrm>
        </p:spPr>
        <p:txBody>
          <a:bodyPr>
            <a:normAutofit/>
          </a:bodyPr>
          <a:lstStyle/>
          <a:p>
            <a:r>
              <a:rPr lang="hu-HU" dirty="0" smtClean="0"/>
              <a:t>KÖSZÖNÖM A FIGYELMET!</a:t>
            </a:r>
            <a:endParaRPr lang="hu-HU" dirty="0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4606280"/>
            <a:ext cx="6400800" cy="1270992"/>
          </a:xfrm>
        </p:spPr>
        <p:txBody>
          <a:bodyPr>
            <a:normAutofit/>
          </a:bodyPr>
          <a:lstStyle/>
          <a:p>
            <a:r>
              <a:rPr lang="hu-HU" sz="2000" dirty="0" smtClean="0"/>
              <a:t>Lomniczi Gergely</a:t>
            </a:r>
          </a:p>
          <a:p>
            <a:r>
              <a:rPr lang="hu-HU" sz="2000" dirty="0"/>
              <a:t>f</a:t>
            </a:r>
            <a:r>
              <a:rPr lang="hu-HU" sz="2000" dirty="0" smtClean="0"/>
              <a:t>őtanácsadó</a:t>
            </a:r>
          </a:p>
          <a:p>
            <a:r>
              <a:rPr lang="hu-HU" sz="2000" dirty="0" smtClean="0"/>
              <a:t>Agrárminisztérium</a:t>
            </a:r>
            <a:endParaRPr lang="hu-HU" sz="2000" dirty="0"/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35550"/>
            <a:ext cx="2739803" cy="1950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28214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211144" cy="1143000"/>
          </a:xfrm>
        </p:spPr>
        <p:txBody>
          <a:bodyPr>
            <a:normAutofit fontScale="90000"/>
          </a:bodyPr>
          <a:lstStyle/>
          <a:p>
            <a:r>
              <a:rPr lang="hu-HU" dirty="0" smtClean="0"/>
              <a:t>Kiindulás – lakossági vélemények</a:t>
            </a:r>
            <a:endParaRPr lang="hu-HU" dirty="0"/>
          </a:p>
        </p:txBody>
      </p:sp>
      <p:pic>
        <p:nvPicPr>
          <p:cNvPr id="1026" name="Picture 2" descr="D:\1_AM\Logo\am_logo_feketefeher_HU_500px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4681" y="5358"/>
            <a:ext cx="1369902" cy="975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988840"/>
            <a:ext cx="7093498" cy="43830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églalap 3"/>
          <p:cNvSpPr/>
          <p:nvPr/>
        </p:nvSpPr>
        <p:spPr>
          <a:xfrm>
            <a:off x="2267744" y="1484783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hu-HU" b="1" dirty="0"/>
              <a:t>A megkérdezettek megítélése szerint van-e elegendő erdő hazánkban</a:t>
            </a:r>
            <a:endParaRPr lang="hu-HU" dirty="0"/>
          </a:p>
        </p:txBody>
      </p:sp>
      <p:sp>
        <p:nvSpPr>
          <p:cNvPr id="3" name="Szövegdoboz 2"/>
          <p:cNvSpPr txBox="1"/>
          <p:nvPr/>
        </p:nvSpPr>
        <p:spPr>
          <a:xfrm>
            <a:off x="7596336" y="3140968"/>
            <a:ext cx="86329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hu-HU" dirty="0" smtClean="0"/>
              <a:t>72,6%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4928965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7307137" cy="1143000"/>
          </a:xfrm>
        </p:spPr>
        <p:txBody>
          <a:bodyPr>
            <a:normAutofit fontScale="90000"/>
          </a:bodyPr>
          <a:lstStyle/>
          <a:p>
            <a:r>
              <a:rPr lang="hu-HU" dirty="0" smtClean="0"/>
              <a:t>Kiindulás – lakossági vélemények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hu-HU" dirty="0" smtClean="0"/>
              <a:t>Szegmentáció: akik szerint kevés az erdő</a:t>
            </a:r>
          </a:p>
          <a:p>
            <a:pPr lvl="1"/>
            <a:r>
              <a:rPr lang="hu-HU" dirty="0"/>
              <a:t>a 40-49 éves korosztályba tartozó,</a:t>
            </a:r>
          </a:p>
          <a:p>
            <a:pPr lvl="1"/>
            <a:r>
              <a:rPr lang="hu-HU" dirty="0"/>
              <a:t>a felsőfokú végzettséggel rendelkező,</a:t>
            </a:r>
          </a:p>
          <a:p>
            <a:pPr lvl="1"/>
            <a:r>
              <a:rPr lang="hu-HU" dirty="0"/>
              <a:t>az öt vagy ennél több fős háztartásban élő,</a:t>
            </a:r>
          </a:p>
          <a:p>
            <a:pPr lvl="1"/>
            <a:r>
              <a:rPr lang="hu-HU" dirty="0"/>
              <a:t>az erdőben fél évnél nem régebben járó,</a:t>
            </a:r>
          </a:p>
          <a:p>
            <a:pPr lvl="1"/>
            <a:r>
              <a:rPr lang="hu-HU" dirty="0"/>
              <a:t>az erdőben egy évnél nem régebben járó</a:t>
            </a:r>
          </a:p>
          <a:p>
            <a:pPr lvl="1"/>
            <a:r>
              <a:rPr lang="hu-HU" dirty="0"/>
              <a:t>a környezettudatosan élő,</a:t>
            </a:r>
          </a:p>
          <a:p>
            <a:pPr lvl="1"/>
            <a:r>
              <a:rPr lang="hu-HU" dirty="0"/>
              <a:t>az Észak-Alföld és a Dél-Alföld régióba tartozó megkérdezettek.</a:t>
            </a:r>
          </a:p>
          <a:p>
            <a:endParaRPr lang="hu-HU" dirty="0"/>
          </a:p>
        </p:txBody>
      </p:sp>
      <p:pic>
        <p:nvPicPr>
          <p:cNvPr id="4" name="Picture 2" descr="D:\1_AM\Logo\am_logo_feketefeher_HU_500px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4681" y="5358"/>
            <a:ext cx="1369902" cy="975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6720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17481" cy="1143000"/>
          </a:xfrm>
        </p:spPr>
        <p:txBody>
          <a:bodyPr>
            <a:normAutofit fontScale="90000"/>
          </a:bodyPr>
          <a:lstStyle/>
          <a:p>
            <a:r>
              <a:rPr lang="hu-HU" dirty="0"/>
              <a:t>Kiindulás – lakossági vélemények</a:t>
            </a:r>
          </a:p>
        </p:txBody>
      </p:sp>
      <p:pic>
        <p:nvPicPr>
          <p:cNvPr id="4" name="Picture 2" descr="D:\1_AM\Logo\am_logo_feketefeher_HU_500px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4681" y="5358"/>
            <a:ext cx="1369902" cy="975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5743" y="1997401"/>
            <a:ext cx="6765194" cy="4400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églalap 4"/>
          <p:cNvSpPr/>
          <p:nvPr/>
        </p:nvSpPr>
        <p:spPr>
          <a:xfrm>
            <a:off x="755576" y="1268760"/>
            <a:ext cx="73448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2000" b="1" dirty="0"/>
              <a:t>A lakosság megítélése szerint az elmúlt 50 évben hogyan változott</a:t>
            </a:r>
            <a:endParaRPr lang="hu-HU" sz="2000" dirty="0"/>
          </a:p>
          <a:p>
            <a:r>
              <a:rPr lang="hu-HU" sz="2000" b="1" dirty="0"/>
              <a:t> Magyarországon az erdő területe</a:t>
            </a:r>
            <a:endParaRPr lang="hu-HU" sz="2000" dirty="0"/>
          </a:p>
        </p:txBody>
      </p:sp>
      <p:sp>
        <p:nvSpPr>
          <p:cNvPr id="6" name="Szövegdoboz 5"/>
          <p:cNvSpPr txBox="1"/>
          <p:nvPr/>
        </p:nvSpPr>
        <p:spPr>
          <a:xfrm>
            <a:off x="7702673" y="4581128"/>
            <a:ext cx="973783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hu-HU" dirty="0" smtClean="0"/>
              <a:t>60,6%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2639801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17481" cy="1143000"/>
          </a:xfrm>
        </p:spPr>
        <p:txBody>
          <a:bodyPr>
            <a:normAutofit fontScale="90000"/>
          </a:bodyPr>
          <a:lstStyle/>
          <a:p>
            <a:r>
              <a:rPr lang="hu-HU" dirty="0"/>
              <a:t>Kiindulás – lakossági vélemények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smtClean="0"/>
              <a:t>Szegmentáció: akik szerint jelentősen csökken az erdő</a:t>
            </a:r>
          </a:p>
          <a:p>
            <a:pPr lvl="1"/>
            <a:r>
              <a:rPr lang="hu-HU" dirty="0"/>
              <a:t>az 50-59 éves korosztályba tartozó,</a:t>
            </a:r>
          </a:p>
          <a:p>
            <a:pPr lvl="1"/>
            <a:r>
              <a:rPr lang="hu-HU" dirty="0"/>
              <a:t>az öt vagy ennél több fős háztartásban élő,</a:t>
            </a:r>
          </a:p>
          <a:p>
            <a:pPr lvl="1"/>
            <a:r>
              <a:rPr lang="hu-HU" dirty="0"/>
              <a:t>az erdőben fél, vagy egy évnél nem régebben járó,</a:t>
            </a:r>
          </a:p>
          <a:p>
            <a:pPr lvl="1"/>
            <a:r>
              <a:rPr lang="hu-HU" dirty="0"/>
              <a:t>a környezettudatosan élő,</a:t>
            </a:r>
          </a:p>
          <a:p>
            <a:pPr lvl="1"/>
            <a:r>
              <a:rPr lang="hu-HU" dirty="0"/>
              <a:t>az Észak-Magyarország és a Közép-Dunántúl régióba tartozó megkérdezettek gondolják.</a:t>
            </a:r>
          </a:p>
          <a:p>
            <a:endParaRPr lang="hu-HU" dirty="0"/>
          </a:p>
        </p:txBody>
      </p:sp>
      <p:pic>
        <p:nvPicPr>
          <p:cNvPr id="4" name="Picture 2" descr="D:\1_AM\Logo\am_logo_feketefeher_HU_500px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4681" y="5358"/>
            <a:ext cx="1369902" cy="975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13037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17481" cy="1143000"/>
          </a:xfrm>
        </p:spPr>
        <p:txBody>
          <a:bodyPr>
            <a:normAutofit fontScale="90000"/>
          </a:bodyPr>
          <a:lstStyle/>
          <a:p>
            <a:r>
              <a:rPr lang="hu-HU" dirty="0"/>
              <a:t>Kiindulás – lakossági vélemények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628800"/>
            <a:ext cx="7344816" cy="4777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églalap 3"/>
          <p:cNvSpPr/>
          <p:nvPr/>
        </p:nvSpPr>
        <p:spPr>
          <a:xfrm>
            <a:off x="2123728" y="1340768"/>
            <a:ext cx="5400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b="1" dirty="0"/>
              <a:t>Az erdő három legfontosabb funkciója</a:t>
            </a:r>
            <a:endParaRPr lang="hu-HU" dirty="0"/>
          </a:p>
        </p:txBody>
      </p:sp>
      <p:pic>
        <p:nvPicPr>
          <p:cNvPr id="6" name="Picture 2" descr="D:\1_AM\Logo\am_logo_feketefeher_HU_500px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4681" y="5358"/>
            <a:ext cx="1369902" cy="975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95807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923112" cy="850106"/>
          </a:xfrm>
        </p:spPr>
        <p:txBody>
          <a:bodyPr>
            <a:normAutofit/>
          </a:bodyPr>
          <a:lstStyle/>
          <a:p>
            <a:r>
              <a:rPr lang="hu-HU" sz="3600" dirty="0" smtClean="0"/>
              <a:t>Tények: 21,4%, cca. 2 millió hektár</a:t>
            </a:r>
            <a:endParaRPr lang="hu-HU" sz="3600" dirty="0"/>
          </a:p>
        </p:txBody>
      </p:sp>
      <p:pic>
        <p:nvPicPr>
          <p:cNvPr id="3076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268760"/>
            <a:ext cx="7028358" cy="5091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 descr="D:\1_AM\Logo\am_logo_feketefeher_HU_500px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4681" y="5358"/>
            <a:ext cx="1369902" cy="975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55847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404664"/>
            <a:ext cx="8532873" cy="5976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 descr="D:\1_AM\Logo\am_logo_feketefeher_HU_500px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4681" y="5358"/>
            <a:ext cx="1369902" cy="975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11718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17481" cy="1143000"/>
          </a:xfrm>
        </p:spPr>
        <p:txBody>
          <a:bodyPr/>
          <a:lstStyle/>
          <a:p>
            <a:r>
              <a:rPr lang="hu-HU" dirty="0" smtClean="0"/>
              <a:t>Magyarország erdőterülete</a:t>
            </a:r>
            <a:endParaRPr lang="hu-H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441" y="1600200"/>
            <a:ext cx="7267118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 descr="D:\1_AM\Logo\am_logo_feketefeher_HU_500px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4681" y="5358"/>
            <a:ext cx="1369902" cy="975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85677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</TotalTime>
  <Words>425</Words>
  <Application>Microsoft Office PowerPoint</Application>
  <PresentationFormat>Diavetítés a képernyőre (4:3 oldalarány)</PresentationFormat>
  <Paragraphs>77</Paragraphs>
  <Slides>18</Slides>
  <Notes>0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18</vt:i4>
      </vt:variant>
    </vt:vector>
  </HeadingPairs>
  <TitlesOfParts>
    <vt:vector size="19" baseType="lpstr">
      <vt:lpstr>Office-téma</vt:lpstr>
      <vt:lpstr>Az Országfásítási Program előkészítésének aktuális kérdései</vt:lpstr>
      <vt:lpstr>Kiindulás – lakossági vélemények</vt:lpstr>
      <vt:lpstr>Kiindulás – lakossági vélemények</vt:lpstr>
      <vt:lpstr>Kiindulás – lakossági vélemények</vt:lpstr>
      <vt:lpstr>Kiindulás – lakossági vélemények</vt:lpstr>
      <vt:lpstr>Kiindulás – lakossági vélemények</vt:lpstr>
      <vt:lpstr>Tények: 21,4%, cca. 2 millió hektár</vt:lpstr>
      <vt:lpstr>PowerPoint bemutató</vt:lpstr>
      <vt:lpstr>Magyarország erdőterülete</vt:lpstr>
      <vt:lpstr>Az erdőterület változásának főbb állomásai</vt:lpstr>
      <vt:lpstr>A rendszerváltozás utáni erdőtelepítések - MAGÁNERDŐ</vt:lpstr>
      <vt:lpstr>Hogyan lépünk tovább?</vt:lpstr>
      <vt:lpstr>Hogyan lépünk tovább?</vt:lpstr>
      <vt:lpstr>PowerPoint bemutató</vt:lpstr>
      <vt:lpstr>Agrárerdészet</vt:lpstr>
      <vt:lpstr>Agrárerdészet – erdősávok előnyei</vt:lpstr>
      <vt:lpstr>CÉL: fásított agrártáj</vt:lpstr>
      <vt:lpstr>KÖSZÖNÖM A FIGYELMET!</vt:lpstr>
    </vt:vector>
  </TitlesOfParts>
  <Company>KD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bemutató</dc:title>
  <dc:creator>Lomniczi Gergely</dc:creator>
  <cp:lastModifiedBy>Lomniczi Gergely</cp:lastModifiedBy>
  <cp:revision>10</cp:revision>
  <dcterms:created xsi:type="dcterms:W3CDTF">2019-03-25T13:53:17Z</dcterms:created>
  <dcterms:modified xsi:type="dcterms:W3CDTF">2019-05-23T20:09:59Z</dcterms:modified>
</cp:coreProperties>
</file>